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E1126"/>
    <a:srgbClr val="C10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 autoAdjust="0"/>
    <p:restoredTop sz="94674"/>
  </p:normalViewPr>
  <p:slideViewPr>
    <p:cSldViewPr>
      <p:cViewPr varScale="1">
        <p:scale>
          <a:sx n="112" d="100"/>
          <a:sy n="112" d="100"/>
        </p:scale>
        <p:origin x="-5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524000"/>
            <a:ext cx="68580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quarter" idx="10"/>
          </p:nvPr>
        </p:nvSpPr>
        <p:spPr>
          <a:xfrm>
            <a:off x="6172200" y="3200400"/>
            <a:ext cx="2362200" cy="2362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Motivación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y </a:t>
            </a:r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Compromiso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</a:t>
            </a:r>
            <a:r>
              <a:rPr lang="en-US" sz="1000" b="0" dirty="0" err="1" smtClean="0">
                <a:solidFill>
                  <a:schemeClr val="tx1"/>
                </a:solidFill>
                <a:latin typeface="Arial"/>
                <a:cs typeface="Arial"/>
              </a:rPr>
              <a:t>julio</a:t>
            </a:r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462462"/>
            <a:ext cx="5029200" cy="5195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0" y="609600"/>
            <a:ext cx="5029200" cy="3771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5029200"/>
            <a:ext cx="5029200" cy="7377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Motivación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y </a:t>
            </a:r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Compromiso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</a:t>
            </a:r>
            <a:r>
              <a:rPr lang="en-US" sz="1000" b="0" dirty="0" err="1" smtClean="0">
                <a:solidFill>
                  <a:schemeClr val="tx1"/>
                </a:solidFill>
                <a:latin typeface="Arial"/>
                <a:cs typeface="Arial"/>
              </a:rPr>
              <a:t>julio</a:t>
            </a:r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1524000"/>
            <a:ext cx="3200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81600" y="2514600"/>
            <a:ext cx="3505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81600" y="1524000"/>
            <a:ext cx="3505200" cy="914400"/>
          </a:xfr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0" i="0" kern="12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Motivación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y </a:t>
            </a:r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Compromiso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</a:t>
            </a:r>
            <a:r>
              <a:rPr lang="en-US" sz="1000" b="0" dirty="0" err="1" smtClean="0">
                <a:solidFill>
                  <a:schemeClr val="tx1"/>
                </a:solidFill>
                <a:latin typeface="Arial"/>
                <a:cs typeface="Arial"/>
              </a:rPr>
              <a:t>julio</a:t>
            </a:r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1828800" y="1524000"/>
            <a:ext cx="6858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5029200"/>
            <a:ext cx="6858000" cy="685800"/>
          </a:xfrm>
        </p:spPr>
        <p:txBody>
          <a:bodyPr>
            <a:normAutofit/>
          </a:bodyPr>
          <a:lstStyle>
            <a:lvl1pPr>
              <a:buNone/>
              <a:defRPr sz="14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Motivación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y </a:t>
            </a:r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Compromiso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</a:t>
            </a:r>
            <a:r>
              <a:rPr lang="en-US" sz="1000" b="0" dirty="0" err="1" smtClean="0">
                <a:solidFill>
                  <a:schemeClr val="tx1"/>
                </a:solidFill>
                <a:latin typeface="Arial"/>
                <a:cs typeface="Arial"/>
              </a:rPr>
              <a:t>julio</a:t>
            </a:r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2057400" y="1524000"/>
            <a:ext cx="647700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Motivación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y </a:t>
            </a:r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Compromiso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</a:t>
            </a:r>
            <a:r>
              <a:rPr lang="en-US" sz="1000" b="0" dirty="0" err="1" smtClean="0">
                <a:solidFill>
                  <a:schemeClr val="tx1"/>
                </a:solidFill>
                <a:latin typeface="Arial"/>
                <a:cs typeface="Arial"/>
              </a:rPr>
              <a:t>julio</a:t>
            </a:r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Motivación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y </a:t>
            </a:r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Compromiso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July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457200"/>
            <a:ext cx="1371600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457200"/>
            <a:ext cx="5334000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Motivación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y </a:t>
            </a:r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Compromiso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</a:t>
            </a:r>
            <a:r>
              <a:rPr lang="en-US" sz="1000" b="0" dirty="0" err="1" smtClean="0">
                <a:solidFill>
                  <a:schemeClr val="tx1"/>
                </a:solidFill>
                <a:latin typeface="Arial"/>
                <a:cs typeface="Arial"/>
              </a:rPr>
              <a:t>julio</a:t>
            </a:r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3600"/>
            <a:ext cx="6172200" cy="1470025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657600"/>
            <a:ext cx="5638800" cy="1066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438525"/>
            <a:ext cx="655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905000"/>
            <a:ext cx="655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Motivación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y </a:t>
            </a:r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Compromiso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</a:t>
            </a:r>
            <a:r>
              <a:rPr lang="en-US" sz="1000" b="0" dirty="0" err="1" smtClean="0">
                <a:solidFill>
                  <a:schemeClr val="tx1"/>
                </a:solidFill>
                <a:latin typeface="Arial"/>
                <a:cs typeface="Arial"/>
              </a:rPr>
              <a:t>julio</a:t>
            </a:r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Motivación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y </a:t>
            </a:r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Compromiso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</a:t>
            </a:r>
            <a:r>
              <a:rPr lang="en-US" sz="1000" b="0" dirty="0" err="1" smtClean="0">
                <a:solidFill>
                  <a:schemeClr val="tx1"/>
                </a:solidFill>
                <a:latin typeface="Arial"/>
                <a:cs typeface="Arial"/>
              </a:rPr>
              <a:t>julio</a:t>
            </a:r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781800" cy="10366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58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Motivación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y </a:t>
            </a:r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Compromiso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</a:t>
            </a:r>
            <a:r>
              <a:rPr lang="en-US" sz="1000" b="0" dirty="0" err="1" smtClean="0">
                <a:solidFill>
                  <a:schemeClr val="tx1"/>
                </a:solidFill>
                <a:latin typeface="Arial"/>
                <a:cs typeface="Arial"/>
              </a:rPr>
              <a:t>julio</a:t>
            </a:r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524000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24000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Motivación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y </a:t>
            </a:r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Compromiso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</a:t>
            </a:r>
            <a:r>
              <a:rPr lang="en-US" sz="1000" b="0" dirty="0" err="1" smtClean="0">
                <a:solidFill>
                  <a:schemeClr val="tx1"/>
                </a:solidFill>
                <a:latin typeface="Arial"/>
                <a:cs typeface="Arial"/>
              </a:rPr>
              <a:t>julio</a:t>
            </a:r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Motivación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y </a:t>
            </a:r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Compromiso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</a:t>
            </a:r>
            <a:r>
              <a:rPr lang="en-US" sz="1000" b="0" dirty="0" err="1" smtClean="0">
                <a:solidFill>
                  <a:schemeClr val="tx1"/>
                </a:solidFill>
                <a:latin typeface="Arial"/>
                <a:cs typeface="Arial"/>
              </a:rPr>
              <a:t>julio</a:t>
            </a:r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Motivación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y </a:t>
            </a:r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Compromiso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</a:t>
            </a:r>
            <a:r>
              <a:rPr lang="en-US" sz="1000" b="0" dirty="0" err="1" smtClean="0">
                <a:solidFill>
                  <a:schemeClr val="tx1"/>
                </a:solidFill>
                <a:latin typeface="Arial"/>
                <a:cs typeface="Arial"/>
              </a:rPr>
              <a:t>julio</a:t>
            </a:r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2514599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381001"/>
            <a:ext cx="434340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1" y="1466851"/>
            <a:ext cx="2514600" cy="4324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181600" y="151284"/>
            <a:ext cx="3733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Motivación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y </a:t>
            </a:r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Compromiso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UMCE, Santiago, Chile, 15 </a:t>
            </a:r>
            <a:r>
              <a:rPr lang="en-US" sz="1000" b="0" dirty="0" err="1" smtClean="0">
                <a:solidFill>
                  <a:schemeClr val="tx1"/>
                </a:solidFill>
                <a:latin typeface="Arial"/>
                <a:cs typeface="Arial"/>
              </a:rPr>
              <a:t>julio</a:t>
            </a:r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 2015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447800"/>
            <a:ext cx="6858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2" r:id="rId10"/>
    <p:sldLayoutId id="2147483657" r:id="rId11"/>
    <p:sldLayoutId id="2147483663" r:id="rId12"/>
    <p:sldLayoutId id="2147483664" r:id="rId13"/>
    <p:sldLayoutId id="2147483661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rgbClr val="CE1126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50000"/>
              <a:lumOff val="50000"/>
            </a:schemeClr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s/ref=nb_sb_noss_2?url=search-alias=stripbooks&amp;field-keywords=teaching+high+school+physics" TargetMode="External"/><Relationship Id="rId4" Type="http://schemas.openxmlformats.org/officeDocument/2006/relationships/hyperlink" Target="https://play.google.com/store/search?q=teaching%20high%20school%20physics&amp;c=books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Baskerville"/>
                <a:cs typeface="Baskerville"/>
              </a:rPr>
              <a:t>Compromiso</a:t>
            </a:r>
            <a:r>
              <a:rPr lang="en-US" sz="3600" dirty="0">
                <a:latin typeface="Baskerville"/>
                <a:cs typeface="Baskerville"/>
              </a:rPr>
              <a:t> con el </a:t>
            </a:r>
            <a:r>
              <a:rPr lang="en-US" sz="3600" dirty="0" err="1" smtClean="0">
                <a:latin typeface="Baskerville"/>
                <a:cs typeface="Baskerville"/>
              </a:rPr>
              <a:t>Pensamiento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Baskerville"/>
                <a:cs typeface="Baskerville"/>
              </a:rPr>
              <a:t>Compromiso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significa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utilizar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activamente</a:t>
            </a:r>
            <a:r>
              <a:rPr lang="en-US" dirty="0">
                <a:latin typeface="Baskerville"/>
                <a:cs typeface="Baskerville"/>
              </a:rPr>
              <a:t> la </a:t>
            </a:r>
            <a:r>
              <a:rPr lang="en-US" dirty="0" err="1" smtClean="0">
                <a:latin typeface="Baskerville"/>
                <a:cs typeface="Baskerville"/>
              </a:rPr>
              <a:t>mente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r>
              <a:rPr lang="en-US" dirty="0" err="1">
                <a:latin typeface="Baskerville"/>
                <a:cs typeface="Baskerville"/>
              </a:rPr>
              <a:t>Compromiso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requiere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motivación</a:t>
            </a:r>
            <a:r>
              <a:rPr lang="en-US" dirty="0">
                <a:latin typeface="Baskerville"/>
                <a:cs typeface="Baskerville"/>
              </a:rPr>
              <a:t>, tales </a:t>
            </a:r>
            <a:r>
              <a:rPr lang="en-US" dirty="0" err="1">
                <a:latin typeface="Baskerville"/>
                <a:cs typeface="Baskerville"/>
              </a:rPr>
              <a:t>como</a:t>
            </a:r>
            <a:r>
              <a:rPr lang="en-US" dirty="0">
                <a:latin typeface="Baskerville"/>
                <a:cs typeface="Baskerville"/>
              </a:rPr>
              <a:t> el </a:t>
            </a:r>
            <a:r>
              <a:rPr lang="en-US" dirty="0" err="1">
                <a:latin typeface="Baskerville"/>
                <a:cs typeface="Baskerville"/>
              </a:rPr>
              <a:t>interés</a:t>
            </a:r>
            <a:r>
              <a:rPr lang="en-US" dirty="0">
                <a:latin typeface="Baskerville"/>
                <a:cs typeface="Baskerville"/>
              </a:rPr>
              <a:t> o </a:t>
            </a:r>
            <a:r>
              <a:rPr lang="en-US" dirty="0" err="1" smtClean="0">
                <a:latin typeface="Baskerville"/>
                <a:cs typeface="Baskerville"/>
              </a:rPr>
              <a:t>necesidad</a:t>
            </a:r>
            <a:r>
              <a:rPr lang="en-US" dirty="0">
                <a:latin typeface="Baskerville"/>
                <a:cs typeface="Baskerville"/>
              </a:rPr>
              <a:t>.</a:t>
            </a:r>
          </a:p>
          <a:p>
            <a:r>
              <a:rPr lang="en-US" dirty="0">
                <a:latin typeface="Baskerville"/>
                <a:cs typeface="Baskerville"/>
              </a:rPr>
              <a:t>La </a:t>
            </a:r>
            <a:r>
              <a:rPr lang="en-US" dirty="0" err="1">
                <a:latin typeface="Baskerville"/>
                <a:cs typeface="Baskerville"/>
              </a:rPr>
              <a:t>enseñanza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orientada</a:t>
            </a:r>
            <a:r>
              <a:rPr lang="en-US" dirty="0">
                <a:latin typeface="Baskerville"/>
                <a:cs typeface="Baskerville"/>
              </a:rPr>
              <a:t> a la investigación </a:t>
            </a:r>
            <a:r>
              <a:rPr lang="en-US" dirty="0" err="1">
                <a:latin typeface="Baskerville"/>
                <a:cs typeface="Baskerville"/>
              </a:rPr>
              <a:t>fomenta</a:t>
            </a:r>
            <a:r>
              <a:rPr lang="en-US" dirty="0">
                <a:latin typeface="Baskerville"/>
                <a:cs typeface="Baskerville"/>
              </a:rPr>
              <a:t> la </a:t>
            </a:r>
            <a:r>
              <a:rPr lang="en-US" dirty="0" err="1" smtClean="0">
                <a:latin typeface="Baskerville"/>
                <a:cs typeface="Baskerville"/>
              </a:rPr>
              <a:t>participación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r>
              <a:rPr lang="en-US" dirty="0" err="1" smtClean="0">
                <a:latin typeface="Baskerville"/>
                <a:cs typeface="Baskerville"/>
              </a:rPr>
              <a:t>Enseñanza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por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contar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alienta</a:t>
            </a:r>
            <a:r>
              <a:rPr lang="en-US" dirty="0">
                <a:latin typeface="Baskerville"/>
                <a:cs typeface="Baskerville"/>
              </a:rPr>
              <a:t> la </a:t>
            </a:r>
            <a:r>
              <a:rPr lang="en-US" dirty="0" err="1">
                <a:latin typeface="Baskerville"/>
                <a:cs typeface="Baskerville"/>
              </a:rPr>
              <a:t>aceptación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acrítica</a:t>
            </a:r>
            <a:r>
              <a:rPr lang="en-US" dirty="0">
                <a:latin typeface="Baskerville"/>
                <a:cs typeface="Baskerville"/>
              </a:rPr>
              <a:t> de los "</a:t>
            </a:r>
            <a:r>
              <a:rPr lang="en-US" dirty="0" err="1">
                <a:latin typeface="Baskerville"/>
                <a:cs typeface="Baskerville"/>
              </a:rPr>
              <a:t>hechos</a:t>
            </a:r>
            <a:r>
              <a:rPr lang="en-US" dirty="0">
                <a:latin typeface="Baskerville"/>
                <a:cs typeface="Baskerville"/>
              </a:rPr>
              <a:t>".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0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Baskerville"/>
                <a:cs typeface="Baskerville"/>
              </a:rPr>
              <a:t>Interesando</a:t>
            </a:r>
            <a:r>
              <a:rPr lang="en-US" sz="3600" dirty="0">
                <a:latin typeface="Baskerville"/>
                <a:cs typeface="Baskerville"/>
              </a:rPr>
              <a:t> a </a:t>
            </a:r>
            <a:r>
              <a:rPr lang="en-US" sz="3600" dirty="0" err="1" smtClean="0">
                <a:latin typeface="Baskerville"/>
                <a:cs typeface="Baskerville"/>
              </a:rPr>
              <a:t>Alumnos</a:t>
            </a:r>
            <a:r>
              <a:rPr lang="en-US" sz="3600" dirty="0" smtClean="0">
                <a:latin typeface="Baskerville"/>
                <a:cs typeface="Baskerville"/>
              </a:rPr>
              <a:t>: </a:t>
            </a:r>
            <a:r>
              <a:rPr lang="en-US" sz="3600" dirty="0" err="1" smtClean="0">
                <a:latin typeface="Baskerville"/>
                <a:cs typeface="Baskerville"/>
              </a:rPr>
              <a:t>LoI</a:t>
            </a:r>
            <a:endParaRPr lang="en-US" sz="3600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95400"/>
            <a:ext cx="8201700" cy="42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9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1036638"/>
          </a:xfrm>
        </p:spPr>
        <p:txBody>
          <a:bodyPr/>
          <a:lstStyle/>
          <a:p>
            <a:r>
              <a:rPr lang="en-US" sz="3200" dirty="0" err="1" smtClean="0">
                <a:latin typeface="Baskerville"/>
                <a:cs typeface="Baskerville"/>
              </a:rPr>
              <a:t>Habilidades</a:t>
            </a:r>
            <a:r>
              <a:rPr lang="en-US" sz="3200" dirty="0" smtClean="0">
                <a:latin typeface="Baskerville"/>
                <a:cs typeface="Baskerville"/>
              </a:rPr>
              <a:t> de </a:t>
            </a:r>
            <a:r>
              <a:rPr lang="en-US" sz="3200" dirty="0" err="1" smtClean="0">
                <a:latin typeface="Baskerville"/>
                <a:cs typeface="Baskerville"/>
              </a:rPr>
              <a:t>Razonamiento</a:t>
            </a:r>
            <a:r>
              <a:rPr lang="en-US" sz="3200" dirty="0" smtClean="0">
                <a:latin typeface="Baskerville"/>
                <a:cs typeface="Baskerville"/>
              </a:rPr>
              <a:t> </a:t>
            </a:r>
            <a:r>
              <a:rPr lang="en-US" sz="3200" dirty="0" err="1" smtClean="0">
                <a:latin typeface="Baskerville"/>
                <a:cs typeface="Baskerville"/>
              </a:rPr>
              <a:t>Cientifico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828800" y="1524000"/>
            <a:ext cx="3733800" cy="639762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latin typeface="Baskerville"/>
                <a:cs typeface="Baskerville"/>
              </a:rPr>
              <a:t>Rudimentario</a:t>
            </a:r>
            <a:r>
              <a:rPr lang="en-US" b="0" i="1" dirty="0" smtClean="0">
                <a:latin typeface="Baskerville"/>
                <a:cs typeface="Baskerville"/>
              </a:rPr>
              <a:t>(</a:t>
            </a:r>
            <a:r>
              <a:rPr lang="en-US" b="0" i="1" dirty="0" err="1" smtClean="0">
                <a:latin typeface="Baskerville"/>
                <a:cs typeface="Baskerville"/>
              </a:rPr>
              <a:t>Descubrimiento</a:t>
            </a:r>
            <a:r>
              <a:rPr lang="en-US" b="0" i="1" dirty="0" smtClean="0">
                <a:latin typeface="Baskerville"/>
                <a:cs typeface="Baskerville"/>
              </a:rPr>
              <a:t>) </a:t>
            </a:r>
            <a:endParaRPr lang="en-US" b="0" i="1" dirty="0">
              <a:latin typeface="Baskerville"/>
              <a:cs typeface="Baskerville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latin typeface="Baskerville"/>
                <a:cs typeface="Baskerville"/>
              </a:rPr>
              <a:t>Clasificar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err="1" smtClean="0">
                <a:latin typeface="Baskerville"/>
                <a:cs typeface="Baskerville"/>
              </a:rPr>
              <a:t>Conceptualización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err="1" smtClean="0">
                <a:latin typeface="Baskerville"/>
                <a:cs typeface="Baskerville"/>
              </a:rPr>
              <a:t>Concluyendo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err="1" smtClean="0">
                <a:latin typeface="Baskerville"/>
                <a:cs typeface="Baskerville"/>
              </a:rPr>
              <a:t>Contextualizar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err="1" smtClean="0">
                <a:latin typeface="Baskerville"/>
                <a:cs typeface="Baskerville"/>
              </a:rPr>
              <a:t>Ordenar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err="1" smtClean="0">
                <a:latin typeface="Baskerville"/>
                <a:cs typeface="Baskerville"/>
              </a:rPr>
              <a:t>Generalizando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err="1" smtClean="0">
                <a:latin typeface="Baskerville"/>
                <a:cs typeface="Baskerville"/>
              </a:rPr>
              <a:t>Problematizar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Básicas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b="0" i="1" dirty="0" smtClean="0">
                <a:latin typeface="Baskerville"/>
                <a:cs typeface="Baskerville"/>
              </a:rPr>
              <a:t>(</a:t>
            </a:r>
            <a:r>
              <a:rPr lang="en-US" b="0" i="1" dirty="0" err="1" smtClean="0">
                <a:latin typeface="Baskerville"/>
                <a:cs typeface="Baskerville"/>
              </a:rPr>
              <a:t>Manifestaciones</a:t>
            </a:r>
            <a:r>
              <a:rPr lang="en-US" b="0" i="1" dirty="0">
                <a:latin typeface="Baskerville"/>
                <a:cs typeface="Baskerville"/>
              </a:rPr>
              <a:t>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>
                <a:latin typeface="Baskerville"/>
                <a:cs typeface="Baskerville"/>
              </a:rPr>
              <a:t>Estimación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err="1" smtClean="0">
                <a:latin typeface="Baskerville"/>
                <a:cs typeface="Baskerville"/>
              </a:rPr>
              <a:t>Explicacion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err="1" smtClean="0">
                <a:latin typeface="Baskerville"/>
                <a:cs typeface="Baskerville"/>
              </a:rPr>
              <a:t>Prediccion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err="1">
                <a:latin typeface="Baskerville"/>
                <a:cs typeface="Baskerville"/>
              </a:rPr>
              <a:t>Utilizando</a:t>
            </a:r>
            <a:r>
              <a:rPr lang="en-US" dirty="0">
                <a:latin typeface="Baskerville"/>
                <a:cs typeface="Baskerville"/>
              </a:rPr>
              <a:t> el </a:t>
            </a:r>
            <a:r>
              <a:rPr lang="en-US" dirty="0" err="1">
                <a:latin typeface="Baskerville"/>
                <a:cs typeface="Baskerville"/>
              </a:rPr>
              <a:t>pensamiento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condicional</a:t>
            </a:r>
            <a:endParaRPr lang="en-US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53625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Baskerville"/>
                <a:cs typeface="Baskerville"/>
              </a:rPr>
              <a:t>Ciencia</a:t>
            </a:r>
            <a:r>
              <a:rPr lang="en-US" sz="3600" dirty="0">
                <a:latin typeface="Baskerville"/>
                <a:cs typeface="Baskerville"/>
              </a:rPr>
              <a:t> </a:t>
            </a:r>
            <a:r>
              <a:rPr lang="en-US" sz="3600" dirty="0" err="1">
                <a:latin typeface="Baskerville"/>
                <a:cs typeface="Baskerville"/>
              </a:rPr>
              <a:t>Habilidades</a:t>
            </a:r>
            <a:r>
              <a:rPr lang="en-US" sz="3600" dirty="0">
                <a:latin typeface="Baskerville"/>
                <a:cs typeface="Baskerville"/>
              </a:rPr>
              <a:t> </a:t>
            </a:r>
            <a:r>
              <a:rPr lang="en-US" sz="3600" dirty="0" err="1">
                <a:latin typeface="Baskerville"/>
                <a:cs typeface="Baskerville"/>
              </a:rPr>
              <a:t>Razonamiento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Baskerville"/>
                <a:cs typeface="Baskerville"/>
              </a:rPr>
              <a:t>Intermedio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b="0" i="1" dirty="0">
                <a:latin typeface="Baskerville"/>
                <a:cs typeface="Baskerville"/>
              </a:rPr>
              <a:t>(</a:t>
            </a:r>
            <a:r>
              <a:rPr lang="en-US" b="0" i="1" dirty="0" err="1">
                <a:latin typeface="Baskerville"/>
                <a:cs typeface="Baskerville"/>
              </a:rPr>
              <a:t>Lecciones</a:t>
            </a:r>
            <a:r>
              <a:rPr lang="en-US" b="0" i="1" dirty="0">
                <a:latin typeface="Baskerville"/>
                <a:cs typeface="Baskerville"/>
              </a:rPr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174875"/>
            <a:ext cx="3581400" cy="395128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Baskerville"/>
                <a:cs typeface="Baskerville"/>
              </a:rPr>
              <a:t>La </a:t>
            </a:r>
            <a:r>
              <a:rPr lang="en-US" sz="2200" dirty="0" err="1">
                <a:latin typeface="Baskerville"/>
                <a:cs typeface="Baskerville"/>
              </a:rPr>
              <a:t>aplicación</a:t>
            </a:r>
            <a:r>
              <a:rPr lang="en-US" sz="2200" dirty="0">
                <a:latin typeface="Baskerville"/>
                <a:cs typeface="Baskerville"/>
              </a:rPr>
              <a:t> de la </a:t>
            </a:r>
            <a:r>
              <a:rPr lang="en-US" sz="2200" dirty="0" err="1" smtClean="0">
                <a:latin typeface="Baskerville"/>
                <a:cs typeface="Baskerville"/>
              </a:rPr>
              <a:t>información</a:t>
            </a:r>
            <a:endParaRPr lang="en-US" sz="2200" dirty="0" smtClean="0">
              <a:latin typeface="Baskerville"/>
              <a:cs typeface="Baskerville"/>
            </a:endParaRPr>
          </a:p>
          <a:p>
            <a:r>
              <a:rPr lang="en-US" sz="2200" dirty="0" err="1" smtClean="0">
                <a:latin typeface="Baskerville"/>
                <a:cs typeface="Baskerville"/>
              </a:rPr>
              <a:t>Describir</a:t>
            </a:r>
            <a:r>
              <a:rPr lang="en-US" sz="2200" dirty="0" smtClean="0">
                <a:latin typeface="Baskerville"/>
                <a:cs typeface="Baskerville"/>
              </a:rPr>
              <a:t> </a:t>
            </a:r>
            <a:r>
              <a:rPr lang="en-US" sz="2200" dirty="0" err="1">
                <a:latin typeface="Baskerville"/>
                <a:cs typeface="Baskerville"/>
              </a:rPr>
              <a:t>las</a:t>
            </a:r>
            <a:r>
              <a:rPr lang="en-US" sz="2200" dirty="0">
                <a:latin typeface="Baskerville"/>
                <a:cs typeface="Baskerville"/>
              </a:rPr>
              <a:t> </a:t>
            </a:r>
            <a:r>
              <a:rPr lang="en-US" sz="2200" dirty="0" err="1" smtClean="0">
                <a:latin typeface="Baskerville"/>
                <a:cs typeface="Baskerville"/>
              </a:rPr>
              <a:t>relaciones</a:t>
            </a:r>
            <a:endParaRPr lang="en-US" sz="2200" dirty="0" smtClean="0">
              <a:latin typeface="Baskerville"/>
              <a:cs typeface="Baskerville"/>
            </a:endParaRPr>
          </a:p>
          <a:p>
            <a:r>
              <a:rPr lang="en-US" sz="2200" dirty="0" err="1">
                <a:latin typeface="Baskerville"/>
                <a:cs typeface="Baskerville"/>
              </a:rPr>
              <a:t>Haciendo</a:t>
            </a:r>
            <a:r>
              <a:rPr lang="en-US" sz="2200" dirty="0">
                <a:latin typeface="Baskerville"/>
                <a:cs typeface="Baskerville"/>
              </a:rPr>
              <a:t> </a:t>
            </a:r>
            <a:r>
              <a:rPr lang="en-US" sz="2200" dirty="0" err="1">
                <a:latin typeface="Baskerville"/>
                <a:cs typeface="Baskerville"/>
              </a:rPr>
              <a:t>sentido</a:t>
            </a:r>
            <a:r>
              <a:rPr lang="en-US" sz="2200" dirty="0">
                <a:latin typeface="Baskerville"/>
                <a:cs typeface="Baskerville"/>
              </a:rPr>
              <a:t> simple de </a:t>
            </a:r>
            <a:r>
              <a:rPr lang="en-US" sz="2200" dirty="0" err="1">
                <a:latin typeface="Baskerville"/>
                <a:cs typeface="Baskerville"/>
              </a:rPr>
              <a:t>datos</a:t>
            </a:r>
            <a:r>
              <a:rPr lang="en-US" sz="2200" dirty="0">
                <a:latin typeface="Baskerville"/>
                <a:cs typeface="Baskerville"/>
              </a:rPr>
              <a:t> </a:t>
            </a:r>
            <a:r>
              <a:rPr lang="en-US" sz="2200" dirty="0" err="1" smtClean="0">
                <a:latin typeface="Baskerville"/>
                <a:cs typeface="Baskerville"/>
              </a:rPr>
              <a:t>cuantificables</a:t>
            </a:r>
            <a:endParaRPr lang="en-US" sz="2200" dirty="0" smtClean="0">
              <a:latin typeface="Baskerville"/>
              <a:cs typeface="Baskerville"/>
            </a:endParaRPr>
          </a:p>
          <a:p>
            <a:r>
              <a:rPr lang="en-US" sz="2200" dirty="0" err="1">
                <a:latin typeface="Baskerville"/>
                <a:cs typeface="Baskerville"/>
              </a:rPr>
              <a:t>Utilizando</a:t>
            </a:r>
            <a:r>
              <a:rPr lang="en-US" sz="2200" dirty="0">
                <a:latin typeface="Baskerville"/>
                <a:cs typeface="Baskerville"/>
              </a:rPr>
              <a:t> el </a:t>
            </a:r>
            <a:r>
              <a:rPr lang="en-US" sz="2200" dirty="0" err="1">
                <a:latin typeface="Baskerville"/>
                <a:cs typeface="Baskerville"/>
              </a:rPr>
              <a:t>pensamiento</a:t>
            </a:r>
            <a:r>
              <a:rPr lang="en-US" sz="2200" dirty="0">
                <a:latin typeface="Baskerville"/>
                <a:cs typeface="Baskerville"/>
              </a:rPr>
              <a:t> </a:t>
            </a:r>
            <a:r>
              <a:rPr lang="en-US" sz="2200" dirty="0" err="1" smtClean="0">
                <a:latin typeface="Baskerville"/>
                <a:cs typeface="Baskerville"/>
              </a:rPr>
              <a:t>combinatorio</a:t>
            </a:r>
            <a:endParaRPr lang="en-US" sz="2200" dirty="0" smtClean="0">
              <a:latin typeface="Baskerville"/>
              <a:cs typeface="Baskerville"/>
            </a:endParaRPr>
          </a:p>
          <a:p>
            <a:r>
              <a:rPr lang="en-US" sz="2200" dirty="0" err="1">
                <a:latin typeface="Baskerville"/>
                <a:cs typeface="Baskerville"/>
              </a:rPr>
              <a:t>Utilizando</a:t>
            </a:r>
            <a:r>
              <a:rPr lang="en-US" sz="2200" dirty="0">
                <a:latin typeface="Baskerville"/>
                <a:cs typeface="Baskerville"/>
              </a:rPr>
              <a:t> el </a:t>
            </a:r>
            <a:r>
              <a:rPr lang="en-US" sz="2200" dirty="0" err="1">
                <a:latin typeface="Baskerville"/>
                <a:cs typeface="Baskerville"/>
              </a:rPr>
              <a:t>pensamiento</a:t>
            </a:r>
            <a:r>
              <a:rPr lang="en-US" sz="2200" dirty="0">
                <a:latin typeface="Baskerville"/>
                <a:cs typeface="Baskerville"/>
              </a:rPr>
              <a:t> </a:t>
            </a:r>
            <a:r>
              <a:rPr lang="en-US" sz="2200" dirty="0" err="1">
                <a:latin typeface="Baskerville"/>
                <a:cs typeface="Baskerville"/>
              </a:rPr>
              <a:t>correlacional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>
                <a:latin typeface="Baskerville"/>
                <a:cs typeface="Baskerville"/>
              </a:rPr>
              <a:t>Integrado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b="0" i="1" dirty="0">
                <a:latin typeface="Baskerville"/>
                <a:cs typeface="Baskerville"/>
              </a:rPr>
              <a:t>(</a:t>
            </a:r>
            <a:r>
              <a:rPr lang="en-US" b="0" i="1" dirty="0" err="1">
                <a:latin typeface="Baskerville"/>
                <a:cs typeface="Baskerville"/>
              </a:rPr>
              <a:t>Encuesta</a:t>
            </a:r>
            <a:r>
              <a:rPr lang="en-US" b="0" i="1" dirty="0">
                <a:latin typeface="Baskerville"/>
                <a:cs typeface="Baskerville"/>
              </a:rPr>
              <a:t> Labs)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200" dirty="0" err="1">
                <a:latin typeface="Baskerville"/>
                <a:cs typeface="Baskerville"/>
              </a:rPr>
              <a:t>Definición</a:t>
            </a:r>
            <a:r>
              <a:rPr lang="en-US" sz="2200" dirty="0">
                <a:latin typeface="Baskerville"/>
                <a:cs typeface="Baskerville"/>
              </a:rPr>
              <a:t> de un </a:t>
            </a:r>
            <a:r>
              <a:rPr lang="en-US" sz="2200" dirty="0" err="1" smtClean="0">
                <a:latin typeface="Baskerville"/>
                <a:cs typeface="Baskerville"/>
              </a:rPr>
              <a:t>problema</a:t>
            </a:r>
            <a:endParaRPr lang="en-US" sz="2200" dirty="0" smtClean="0">
              <a:latin typeface="Baskerville"/>
              <a:cs typeface="Baskerville"/>
            </a:endParaRPr>
          </a:p>
          <a:p>
            <a:r>
              <a:rPr lang="en-US" sz="2200" dirty="0" err="1">
                <a:latin typeface="Baskerville"/>
                <a:cs typeface="Baskerville"/>
              </a:rPr>
              <a:t>Definición</a:t>
            </a:r>
            <a:r>
              <a:rPr lang="en-US" sz="2200" dirty="0">
                <a:latin typeface="Baskerville"/>
                <a:cs typeface="Baskerville"/>
              </a:rPr>
              <a:t> de un </a:t>
            </a:r>
            <a:r>
              <a:rPr lang="en-US" sz="2200" dirty="0" err="1">
                <a:latin typeface="Baskerville"/>
                <a:cs typeface="Baskerville"/>
              </a:rPr>
              <a:t>sistema</a:t>
            </a:r>
            <a:r>
              <a:rPr lang="en-US" sz="2200" dirty="0">
                <a:latin typeface="Baskerville"/>
                <a:cs typeface="Baskerville"/>
              </a:rPr>
              <a:t> </a:t>
            </a:r>
            <a:r>
              <a:rPr lang="en-US" sz="2200" dirty="0" err="1" smtClean="0">
                <a:latin typeface="Baskerville"/>
                <a:cs typeface="Baskerville"/>
              </a:rPr>
              <a:t>Diseñar</a:t>
            </a:r>
            <a:r>
              <a:rPr lang="en-US" sz="2200" dirty="0" smtClean="0">
                <a:latin typeface="Baskerville"/>
                <a:cs typeface="Baskerville"/>
              </a:rPr>
              <a:t> </a:t>
            </a:r>
            <a:r>
              <a:rPr lang="en-US" sz="2200" dirty="0">
                <a:latin typeface="Baskerville"/>
                <a:cs typeface="Baskerville"/>
              </a:rPr>
              <a:t>y </a:t>
            </a:r>
            <a:r>
              <a:rPr lang="en-US" sz="2200" dirty="0" err="1">
                <a:latin typeface="Baskerville"/>
                <a:cs typeface="Baskerville"/>
              </a:rPr>
              <a:t>llevar</a:t>
            </a:r>
            <a:r>
              <a:rPr lang="en-US" sz="2200" dirty="0">
                <a:latin typeface="Baskerville"/>
                <a:cs typeface="Baskerville"/>
              </a:rPr>
              <a:t> a </a:t>
            </a:r>
            <a:r>
              <a:rPr lang="en-US" sz="2200" dirty="0" err="1">
                <a:latin typeface="Baskerville"/>
                <a:cs typeface="Baskerville"/>
              </a:rPr>
              <a:t>cabo</a:t>
            </a:r>
            <a:r>
              <a:rPr lang="en-US" sz="2200" dirty="0">
                <a:latin typeface="Baskerville"/>
                <a:cs typeface="Baskerville"/>
              </a:rPr>
              <a:t> un </a:t>
            </a:r>
            <a:r>
              <a:rPr lang="en-US" sz="2200" dirty="0" err="1">
                <a:latin typeface="Baskerville"/>
                <a:cs typeface="Baskerville"/>
              </a:rPr>
              <a:t>experimento</a:t>
            </a:r>
            <a:r>
              <a:rPr lang="en-US" sz="2200" dirty="0">
                <a:latin typeface="Baskerville"/>
                <a:cs typeface="Baskerville"/>
              </a:rPr>
              <a:t> </a:t>
            </a:r>
            <a:r>
              <a:rPr lang="en-US" sz="2200" dirty="0" err="1" smtClean="0">
                <a:latin typeface="Baskerville"/>
                <a:cs typeface="Baskerville"/>
              </a:rPr>
              <a:t>controlado</a:t>
            </a:r>
            <a:endParaRPr lang="en-US" sz="2200" dirty="0" smtClean="0">
              <a:latin typeface="Baskerville"/>
              <a:cs typeface="Baskerville"/>
            </a:endParaRPr>
          </a:p>
          <a:p>
            <a:r>
              <a:rPr lang="en-US" sz="2200" dirty="0" err="1">
                <a:latin typeface="Baskerville"/>
                <a:cs typeface="Baskerville"/>
              </a:rPr>
              <a:t>Interpretación</a:t>
            </a:r>
            <a:r>
              <a:rPr lang="en-US" sz="2200" dirty="0">
                <a:latin typeface="Baskerville"/>
                <a:cs typeface="Baskerville"/>
              </a:rPr>
              <a:t> de </a:t>
            </a:r>
            <a:r>
              <a:rPr lang="en-US" sz="2200" dirty="0" err="1">
                <a:latin typeface="Baskerville"/>
                <a:cs typeface="Baskerville"/>
              </a:rPr>
              <a:t>datos</a:t>
            </a:r>
            <a:r>
              <a:rPr lang="en-US" sz="2200" dirty="0">
                <a:latin typeface="Baskerville"/>
                <a:cs typeface="Baskerville"/>
              </a:rPr>
              <a:t> </a:t>
            </a:r>
            <a:r>
              <a:rPr lang="en-US" sz="2200" dirty="0" err="1">
                <a:latin typeface="Baskerville"/>
                <a:cs typeface="Baskerville"/>
              </a:rPr>
              <a:t>cuantificables</a:t>
            </a:r>
            <a:r>
              <a:rPr lang="en-US" sz="2200" dirty="0">
                <a:latin typeface="Baskerville"/>
                <a:cs typeface="Baskerville"/>
              </a:rPr>
              <a:t> </a:t>
            </a:r>
            <a:r>
              <a:rPr lang="en-US" sz="2200" dirty="0" err="1">
                <a:latin typeface="Baskerville"/>
                <a:cs typeface="Baskerville"/>
              </a:rPr>
              <a:t>para</a:t>
            </a:r>
            <a:r>
              <a:rPr lang="en-US" sz="2200" dirty="0">
                <a:latin typeface="Baskerville"/>
                <a:cs typeface="Baskerville"/>
              </a:rPr>
              <a:t> </a:t>
            </a:r>
            <a:r>
              <a:rPr lang="en-US" sz="2200" dirty="0" err="1">
                <a:latin typeface="Baskerville"/>
                <a:cs typeface="Baskerville"/>
              </a:rPr>
              <a:t>establecer</a:t>
            </a:r>
            <a:r>
              <a:rPr lang="en-US" sz="2200" dirty="0">
                <a:latin typeface="Baskerville"/>
                <a:cs typeface="Baskerville"/>
              </a:rPr>
              <a:t> </a:t>
            </a:r>
            <a:r>
              <a:rPr lang="en-US" sz="2200" dirty="0" err="1">
                <a:latin typeface="Baskerville"/>
                <a:cs typeface="Baskerville"/>
              </a:rPr>
              <a:t>una</a:t>
            </a:r>
            <a:r>
              <a:rPr lang="en-US" sz="2200" dirty="0">
                <a:latin typeface="Baskerville"/>
                <a:cs typeface="Baskerville"/>
              </a:rPr>
              <a:t> 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3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7162800" cy="1036638"/>
          </a:xfrm>
        </p:spPr>
        <p:txBody>
          <a:bodyPr/>
          <a:lstStyle/>
          <a:p>
            <a:r>
              <a:rPr lang="en-US" sz="3600" dirty="0" err="1">
                <a:latin typeface="Baskerville"/>
                <a:cs typeface="Baskerville"/>
              </a:rPr>
              <a:t>Ciencia</a:t>
            </a:r>
            <a:r>
              <a:rPr lang="en-US" sz="3600" dirty="0">
                <a:latin typeface="Baskerville"/>
                <a:cs typeface="Baskerville"/>
              </a:rPr>
              <a:t> </a:t>
            </a:r>
            <a:r>
              <a:rPr lang="en-US" sz="3600" dirty="0" err="1">
                <a:latin typeface="Baskerville"/>
                <a:cs typeface="Baskerville"/>
              </a:rPr>
              <a:t>Habilidades</a:t>
            </a:r>
            <a:r>
              <a:rPr lang="en-US" sz="3600" dirty="0">
                <a:latin typeface="Baskerville"/>
                <a:cs typeface="Baskerville"/>
              </a:rPr>
              <a:t> </a:t>
            </a:r>
            <a:r>
              <a:rPr lang="en-US" sz="3600" dirty="0" err="1">
                <a:latin typeface="Baskerville"/>
                <a:cs typeface="Baskerville"/>
              </a:rPr>
              <a:t>Razonamiento</a:t>
            </a:r>
            <a:endParaRPr lang="en-US" sz="3600" dirty="0">
              <a:latin typeface="Baskerville"/>
              <a:cs typeface="Baskervill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Culminando</a:t>
            </a:r>
            <a:r>
              <a:rPr lang="en-US" dirty="0"/>
              <a:t> </a:t>
            </a:r>
            <a:r>
              <a:rPr lang="en-US" b="0" i="1" dirty="0" smtClean="0"/>
              <a:t>(</a:t>
            </a:r>
            <a:r>
              <a:rPr lang="en-US" b="0" i="1" dirty="0" err="1" smtClean="0"/>
              <a:t>Mundo</a:t>
            </a:r>
            <a:r>
              <a:rPr lang="en-US" b="0" i="1" dirty="0" smtClean="0"/>
              <a:t> Real</a:t>
            </a:r>
            <a:r>
              <a:rPr lang="en-US" b="0" i="1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174875"/>
            <a:ext cx="3505200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Baskerville"/>
                <a:cs typeface="Baskerville"/>
              </a:rPr>
              <a:t>Usando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razonamiento</a:t>
            </a:r>
            <a:r>
              <a:rPr lang="en-US" dirty="0">
                <a:latin typeface="Baskerville"/>
                <a:cs typeface="Baskerville"/>
              </a:rPr>
              <a:t> causal </a:t>
            </a:r>
            <a:r>
              <a:rPr lang="en-US" dirty="0" err="1">
                <a:latin typeface="Baskerville"/>
                <a:cs typeface="Baskerville"/>
              </a:rPr>
              <a:t>distinguir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coincidencia</a:t>
            </a:r>
            <a:r>
              <a:rPr lang="en-US" dirty="0">
                <a:latin typeface="Baskerville"/>
                <a:cs typeface="Baskerville"/>
              </a:rPr>
              <a:t> y </a:t>
            </a:r>
            <a:r>
              <a:rPr lang="en-US" dirty="0" err="1">
                <a:latin typeface="Baskerville"/>
                <a:cs typeface="Baskerville"/>
              </a:rPr>
              <a:t>correlación</a:t>
            </a:r>
            <a:r>
              <a:rPr lang="en-US" dirty="0">
                <a:latin typeface="Baskerville"/>
                <a:cs typeface="Baskerville"/>
              </a:rPr>
              <a:t> de </a:t>
            </a:r>
            <a:r>
              <a:rPr lang="en-US" dirty="0" err="1">
                <a:latin typeface="Baskerville"/>
                <a:cs typeface="Baskerville"/>
              </a:rPr>
              <a:t>causa</a:t>
            </a:r>
            <a:r>
              <a:rPr lang="en-US" dirty="0">
                <a:latin typeface="Baskerville"/>
                <a:cs typeface="Baskerville"/>
              </a:rPr>
              <a:t> y </a:t>
            </a:r>
            <a:r>
              <a:rPr lang="en-US" dirty="0" err="1" smtClean="0">
                <a:latin typeface="Baskerville"/>
                <a:cs typeface="Baskerville"/>
              </a:rPr>
              <a:t>efecto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err="1">
                <a:latin typeface="Baskerville"/>
                <a:cs typeface="Baskerville"/>
              </a:rPr>
              <a:t>Utilizando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datos</a:t>
            </a:r>
            <a:r>
              <a:rPr lang="en-US" dirty="0">
                <a:latin typeface="Baskerville"/>
                <a:cs typeface="Baskerville"/>
              </a:rPr>
              <a:t> y </a:t>
            </a:r>
            <a:r>
              <a:rPr lang="en-US" dirty="0" err="1">
                <a:latin typeface="Baskerville"/>
                <a:cs typeface="Baskerville"/>
              </a:rPr>
              <a:t>matemáticas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para</a:t>
            </a:r>
            <a:r>
              <a:rPr lang="en-US" dirty="0">
                <a:latin typeface="Baskerville"/>
                <a:cs typeface="Baskerville"/>
              </a:rPr>
              <a:t> resolver </a:t>
            </a:r>
            <a:r>
              <a:rPr lang="en-US" dirty="0" err="1">
                <a:latin typeface="Baskerville"/>
                <a:cs typeface="Baskerville"/>
              </a:rPr>
              <a:t>problemas</a:t>
            </a:r>
            <a:r>
              <a:rPr lang="en-US" dirty="0">
                <a:latin typeface="Baskerville"/>
                <a:cs typeface="Baskerville"/>
              </a:rPr>
              <a:t> del </a:t>
            </a:r>
            <a:r>
              <a:rPr lang="en-US" dirty="0" err="1">
                <a:latin typeface="Baskerville"/>
                <a:cs typeface="Baskerville"/>
              </a:rPr>
              <a:t>mundo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smtClean="0">
                <a:latin typeface="Baskerville"/>
                <a:cs typeface="Baskerville"/>
              </a:rPr>
              <a:t>real</a:t>
            </a:r>
          </a:p>
          <a:p>
            <a:r>
              <a:rPr lang="en-US" dirty="0" err="1">
                <a:latin typeface="Baskerville"/>
                <a:cs typeface="Baskerville"/>
              </a:rPr>
              <a:t>Utilizando</a:t>
            </a:r>
            <a:r>
              <a:rPr lang="en-US" dirty="0">
                <a:latin typeface="Baskerville"/>
                <a:cs typeface="Baskerville"/>
              </a:rPr>
              <a:t> el </a:t>
            </a:r>
            <a:r>
              <a:rPr lang="en-US" dirty="0" err="1">
                <a:latin typeface="Baskerville"/>
                <a:cs typeface="Baskerville"/>
              </a:rPr>
              <a:t>razonamiento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proporcional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para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hacer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predicciones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err="1">
                <a:latin typeface="Baskerville"/>
                <a:cs typeface="Baskerville"/>
              </a:rPr>
              <a:t>Evaluación</a:t>
            </a:r>
            <a:r>
              <a:rPr lang="en-US" dirty="0">
                <a:latin typeface="Baskerville"/>
                <a:cs typeface="Baskerville"/>
              </a:rPr>
              <a:t> de </a:t>
            </a:r>
            <a:r>
              <a:rPr lang="en-US" dirty="0" err="1">
                <a:latin typeface="Baskerville"/>
                <a:cs typeface="Baskerville"/>
              </a:rPr>
              <a:t>respuestas</a:t>
            </a:r>
            <a:r>
              <a:rPr lang="en-US" dirty="0">
                <a:latin typeface="Baskerville"/>
                <a:cs typeface="Baskerville"/>
              </a:rPr>
              <a:t> a los </a:t>
            </a:r>
            <a:r>
              <a:rPr lang="en-US" dirty="0" err="1">
                <a:latin typeface="Baskerville"/>
                <a:cs typeface="Baskerville"/>
              </a:rPr>
              <a:t>problemas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24000"/>
            <a:ext cx="3810000" cy="639762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Avanzado</a:t>
            </a:r>
            <a:r>
              <a:rPr lang="en-US" b="0" i="1" dirty="0" smtClean="0"/>
              <a:t>(</a:t>
            </a:r>
            <a:r>
              <a:rPr lang="en-US" b="0" i="1" dirty="0" err="1" smtClean="0"/>
              <a:t>Mensaje</a:t>
            </a:r>
            <a:r>
              <a:rPr lang="en-US" b="0" i="1" dirty="0" smtClean="0"/>
              <a:t> </a:t>
            </a:r>
            <a:r>
              <a:rPr lang="en-US" b="0" i="1" dirty="0" err="1" smtClean="0"/>
              <a:t>Hipotético</a:t>
            </a:r>
            <a:r>
              <a:rPr lang="en-US" b="0" i="1" dirty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sz="2200" dirty="0" err="1"/>
              <a:t>Generación</a:t>
            </a:r>
            <a:r>
              <a:rPr lang="en-US" sz="2200" dirty="0"/>
              <a:t> de </a:t>
            </a:r>
            <a:r>
              <a:rPr lang="en-US" sz="2200" dirty="0" err="1"/>
              <a:t>predicciones</a:t>
            </a:r>
            <a:r>
              <a:rPr lang="en-US" sz="2200" dirty="0"/>
              <a:t> </a:t>
            </a:r>
            <a:r>
              <a:rPr lang="en-US" sz="2200" dirty="0" err="1"/>
              <a:t>utilizando</a:t>
            </a:r>
            <a:r>
              <a:rPr lang="en-US" sz="2200" dirty="0"/>
              <a:t> la </a:t>
            </a:r>
            <a:r>
              <a:rPr lang="en-US" sz="2200" dirty="0" err="1" smtClean="0"/>
              <a:t>deducción</a:t>
            </a:r>
            <a:endParaRPr lang="en-US" sz="2200" dirty="0" smtClean="0"/>
          </a:p>
          <a:p>
            <a:r>
              <a:rPr lang="en-US" sz="2200" dirty="0" err="1"/>
              <a:t>Generación</a:t>
            </a:r>
            <a:r>
              <a:rPr lang="en-US" sz="2200" dirty="0"/>
              <a:t> y </a:t>
            </a:r>
            <a:r>
              <a:rPr lang="en-US" sz="2200" dirty="0" err="1"/>
              <a:t>evaluación</a:t>
            </a:r>
            <a:r>
              <a:rPr lang="en-US" sz="2200" dirty="0"/>
              <a:t> de </a:t>
            </a:r>
            <a:r>
              <a:rPr lang="en-US" sz="2200" dirty="0" err="1" smtClean="0"/>
              <a:t>analogías</a:t>
            </a:r>
            <a:endParaRPr lang="en-US" sz="2200" dirty="0" smtClean="0"/>
          </a:p>
          <a:p>
            <a:r>
              <a:rPr lang="en-US" sz="2200" dirty="0" err="1"/>
              <a:t>Pensando</a:t>
            </a:r>
            <a:r>
              <a:rPr lang="en-US" sz="2200" dirty="0"/>
              <a:t> </a:t>
            </a:r>
            <a:r>
              <a:rPr lang="en-US" sz="2200" dirty="0" err="1"/>
              <a:t>para</a:t>
            </a:r>
            <a:r>
              <a:rPr lang="en-US" sz="2200" dirty="0"/>
              <a:t> </a:t>
            </a:r>
            <a:r>
              <a:rPr lang="en-US" sz="2200" dirty="0" err="1"/>
              <a:t>asimilar</a:t>
            </a:r>
            <a:r>
              <a:rPr lang="en-US" sz="2200" dirty="0"/>
              <a:t> </a:t>
            </a:r>
            <a:r>
              <a:rPr lang="en-US" sz="2200" dirty="0" err="1" smtClean="0"/>
              <a:t>conceptos</a:t>
            </a:r>
            <a:endParaRPr lang="en-US" sz="2200" dirty="0" smtClean="0"/>
          </a:p>
          <a:p>
            <a:r>
              <a:rPr lang="en-US" sz="2200" dirty="0" err="1"/>
              <a:t>Pensando</a:t>
            </a:r>
            <a:r>
              <a:rPr lang="en-US" sz="2200" dirty="0"/>
              <a:t> </a:t>
            </a:r>
            <a:r>
              <a:rPr lang="en-US" sz="2200" dirty="0" err="1" smtClean="0"/>
              <a:t>deliberativamente</a:t>
            </a:r>
            <a:endParaRPr lang="en-US" sz="2200" dirty="0" smtClean="0"/>
          </a:p>
          <a:p>
            <a:r>
              <a:rPr lang="en-US" sz="2200" dirty="0" err="1"/>
              <a:t>Utilizando</a:t>
            </a:r>
            <a:r>
              <a:rPr lang="en-US" sz="2200" dirty="0"/>
              <a:t> el </a:t>
            </a:r>
            <a:r>
              <a:rPr lang="en-US" sz="2200" dirty="0" err="1"/>
              <a:t>pensamiento</a:t>
            </a:r>
            <a:r>
              <a:rPr lang="en-US" sz="2200" dirty="0"/>
              <a:t> </a:t>
            </a:r>
            <a:r>
              <a:rPr lang="en-US" sz="2200" dirty="0" err="1" smtClean="0"/>
              <a:t>probabilístico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9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Baskerville"/>
                <a:cs typeface="Baskerville"/>
              </a:rPr>
              <a:t>Aprendizaje</a:t>
            </a:r>
            <a:r>
              <a:rPr lang="en-US" sz="3600" dirty="0" smtClean="0">
                <a:latin typeface="Baskerville"/>
                <a:cs typeface="Baskerville"/>
              </a:rPr>
              <a:t> </a:t>
            </a:r>
            <a:r>
              <a:rPr lang="en-US" sz="3600" dirty="0" err="1">
                <a:latin typeface="Baskerville"/>
                <a:cs typeface="Baskerville"/>
              </a:rPr>
              <a:t>Activo</a:t>
            </a:r>
            <a:endParaRPr lang="en-US" sz="3600" dirty="0">
              <a:latin typeface="Baskerville"/>
              <a:cs typeface="Baskerville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Baskerville"/>
                <a:cs typeface="Baskerville"/>
              </a:rPr>
              <a:t>Buenas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hojas</a:t>
            </a:r>
            <a:r>
              <a:rPr lang="en-US" dirty="0">
                <a:latin typeface="Baskerville"/>
                <a:cs typeface="Baskerville"/>
              </a:rPr>
              <a:t> de </a:t>
            </a:r>
            <a:r>
              <a:rPr lang="en-US" dirty="0" err="1">
                <a:latin typeface="Baskerville"/>
                <a:cs typeface="Baskerville"/>
              </a:rPr>
              <a:t>trabajo</a:t>
            </a:r>
            <a:r>
              <a:rPr lang="en-US" dirty="0">
                <a:latin typeface="Baskerville"/>
                <a:cs typeface="Baskerville"/>
              </a:rPr>
              <a:t> con </a:t>
            </a:r>
            <a:r>
              <a:rPr lang="en-US" dirty="0" err="1" smtClean="0">
                <a:latin typeface="Baskerville"/>
                <a:cs typeface="Baskerville"/>
              </a:rPr>
              <a:t>Pensar</a:t>
            </a:r>
            <a:r>
              <a:rPr lang="en-US" dirty="0" smtClean="0">
                <a:latin typeface="Baskerville"/>
                <a:cs typeface="Baskerville"/>
              </a:rPr>
              <a:t>-</a:t>
            </a:r>
            <a:r>
              <a:rPr lang="en-US" dirty="0">
                <a:latin typeface="Baskerville"/>
                <a:cs typeface="Baskerville"/>
              </a:rPr>
              <a:t>Par</a:t>
            </a:r>
            <a:r>
              <a:rPr lang="en-US" dirty="0" smtClean="0">
                <a:latin typeface="Baskerville"/>
                <a:cs typeface="Baskerville"/>
              </a:rPr>
              <a:t>-</a:t>
            </a:r>
            <a:r>
              <a:rPr lang="en-US" dirty="0" err="1" smtClean="0">
                <a:latin typeface="Baskerville"/>
                <a:cs typeface="Baskerville"/>
              </a:rPr>
              <a:t>Compartir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err="1">
                <a:latin typeface="Baskerville"/>
                <a:cs typeface="Baskerville"/>
              </a:rPr>
              <a:t>Pizarras</a:t>
            </a:r>
            <a:r>
              <a:rPr lang="en-US" dirty="0">
                <a:latin typeface="Baskerville"/>
                <a:cs typeface="Baskerville"/>
              </a:rPr>
              <a:t> y </a:t>
            </a:r>
            <a:r>
              <a:rPr lang="en-US" dirty="0" err="1">
                <a:latin typeface="Baskerville"/>
                <a:cs typeface="Baskerville"/>
              </a:rPr>
              <a:t>diálogos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socráticos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>
                <a:latin typeface="Baskerville"/>
                <a:cs typeface="Baskerville"/>
              </a:rPr>
              <a:t>La </a:t>
            </a:r>
            <a:r>
              <a:rPr lang="en-US" dirty="0" err="1">
                <a:latin typeface="Baskerville"/>
                <a:cs typeface="Baskerville"/>
              </a:rPr>
              <a:t>lectura</a:t>
            </a:r>
            <a:r>
              <a:rPr lang="en-US" dirty="0">
                <a:latin typeface="Baskerville"/>
                <a:cs typeface="Baskerville"/>
              </a:rPr>
              <a:t> y la </a:t>
            </a:r>
            <a:r>
              <a:rPr lang="en-US" dirty="0" err="1">
                <a:latin typeface="Baskerville"/>
                <a:cs typeface="Baskerville"/>
              </a:rPr>
              <a:t>escucha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recíproca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err="1">
                <a:latin typeface="Baskerville"/>
                <a:cs typeface="Baskerville"/>
              </a:rPr>
              <a:t>Preparación</a:t>
            </a:r>
            <a:r>
              <a:rPr lang="en-US" dirty="0">
                <a:latin typeface="Baskerville"/>
                <a:cs typeface="Baskerville"/>
              </a:rPr>
              <a:t> de </a:t>
            </a:r>
            <a:r>
              <a:rPr lang="en-US" dirty="0" err="1">
                <a:latin typeface="Baskerville"/>
                <a:cs typeface="Baskerville"/>
              </a:rPr>
              <a:t>preguntas</a:t>
            </a:r>
            <a:r>
              <a:rPr lang="en-US" dirty="0">
                <a:latin typeface="Baskerville"/>
                <a:cs typeface="Baskerville"/>
              </a:rPr>
              <a:t> y </a:t>
            </a:r>
            <a:r>
              <a:rPr lang="en-US" dirty="0" err="1">
                <a:latin typeface="Baskerville"/>
                <a:cs typeface="Baskerville"/>
              </a:rPr>
              <a:t>opiniones</a:t>
            </a:r>
            <a:r>
              <a:rPr lang="en-US" dirty="0">
                <a:latin typeface="Baskerville"/>
                <a:cs typeface="Baskerville"/>
              </a:rPr>
              <a:t> de los </a:t>
            </a:r>
            <a:r>
              <a:rPr lang="en-US" dirty="0" err="1" smtClean="0">
                <a:latin typeface="Baskerville"/>
                <a:cs typeface="Baskerville"/>
              </a:rPr>
              <a:t>estudiantes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>
                <a:latin typeface="Baskerville"/>
                <a:cs typeface="Baskerville"/>
              </a:rPr>
              <a:t>Los </a:t>
            </a:r>
            <a:r>
              <a:rPr lang="en-US" dirty="0" err="1">
                <a:latin typeface="Baskerville"/>
                <a:cs typeface="Baskerville"/>
              </a:rPr>
              <a:t>mapas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conceptuales</a:t>
            </a:r>
            <a:r>
              <a:rPr lang="en-US" dirty="0" smtClean="0">
                <a:latin typeface="Baskerville"/>
                <a:cs typeface="Baskerville"/>
              </a:rPr>
              <a:t> (</a:t>
            </a:r>
            <a:r>
              <a:rPr lang="en-US" dirty="0" err="1">
                <a:latin typeface="Baskerville"/>
                <a:cs typeface="Baskerville"/>
              </a:rPr>
              <a:t>CMapTools</a:t>
            </a:r>
            <a:r>
              <a:rPr lang="en-US" dirty="0">
                <a:latin typeface="Baskerville"/>
                <a:cs typeface="Baskerville"/>
              </a:rPr>
              <a:t>)</a:t>
            </a:r>
          </a:p>
          <a:p>
            <a:pPr marL="457200" indent="-457200"/>
            <a:r>
              <a:rPr lang="en-US" dirty="0">
                <a:latin typeface="Baskerville"/>
                <a:cs typeface="Baskerville"/>
              </a:rPr>
              <a:t>Las </a:t>
            </a:r>
            <a:r>
              <a:rPr lang="en-US" dirty="0" err="1">
                <a:latin typeface="Baskerville"/>
                <a:cs typeface="Baskerville"/>
              </a:rPr>
              <a:t>simulaciones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que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utilizan</a:t>
            </a:r>
            <a:r>
              <a:rPr lang="en-US" dirty="0">
                <a:latin typeface="Baskerville"/>
                <a:cs typeface="Baskerville"/>
              </a:rPr>
              <a:t> la </a:t>
            </a:r>
            <a:r>
              <a:rPr lang="en-US" dirty="0" err="1" smtClean="0">
                <a:latin typeface="Baskerville"/>
                <a:cs typeface="Baskerville"/>
              </a:rPr>
              <a:t>tecnología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0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Baskerville"/>
                <a:cs typeface="Baskerville"/>
              </a:rPr>
              <a:t>La </a:t>
            </a:r>
            <a:r>
              <a:rPr lang="en-US" sz="3600" dirty="0" err="1">
                <a:latin typeface="Baskerville"/>
                <a:cs typeface="Baskerville"/>
              </a:rPr>
              <a:t>Motivación</a:t>
            </a:r>
            <a:r>
              <a:rPr lang="en-US" sz="3600" dirty="0">
                <a:latin typeface="Baskerville"/>
                <a:cs typeface="Baskerville"/>
              </a:rPr>
              <a:t> en </a:t>
            </a:r>
            <a:r>
              <a:rPr lang="en-US" sz="3600" dirty="0" err="1">
                <a:latin typeface="Baskerville"/>
                <a:cs typeface="Baskerville"/>
              </a:rPr>
              <a:t>Matemáticas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0" y="1600201"/>
            <a:ext cx="3217559" cy="4343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>
                <a:latin typeface="Baskerville"/>
                <a:cs typeface="Baskerville"/>
              </a:rPr>
              <a:t>Si n! = n(n-1)…(2)(1), </a:t>
            </a:r>
          </a:p>
          <a:p>
            <a:pPr marL="0" indent="0" algn="ctr">
              <a:buNone/>
            </a:pPr>
            <a:r>
              <a:rPr lang="en-US" dirty="0" err="1">
                <a:latin typeface="Baskerville"/>
                <a:cs typeface="Baskerville"/>
              </a:rPr>
              <a:t>entonces</a:t>
            </a:r>
            <a:r>
              <a:rPr lang="en-US" dirty="0">
                <a:latin typeface="Baskerville"/>
                <a:cs typeface="Baskerville"/>
              </a:rPr>
              <a:t>, ¿</a:t>
            </a:r>
            <a:r>
              <a:rPr lang="en-US" dirty="0" err="1">
                <a:latin typeface="Baskerville"/>
                <a:cs typeface="Baskerville"/>
              </a:rPr>
              <a:t>qué</a:t>
            </a:r>
            <a:r>
              <a:rPr lang="en-US" dirty="0">
                <a:latin typeface="Baskerville"/>
                <a:cs typeface="Baskerville"/>
              </a:rPr>
              <a:t> es 0! ?</a:t>
            </a:r>
          </a:p>
          <a:p>
            <a:pPr marL="0" indent="0" algn="ctr">
              <a:buNone/>
            </a:pPr>
            <a:endParaRPr lang="en-US" sz="1400" dirty="0">
              <a:latin typeface="Baskerville"/>
              <a:cs typeface="Baskerville"/>
            </a:endParaRPr>
          </a:p>
          <a:p>
            <a:pPr marL="0" indent="0" algn="ctr">
              <a:buNone/>
            </a:pPr>
            <a:r>
              <a:rPr lang="en-US" dirty="0">
                <a:latin typeface="Baskerville"/>
                <a:cs typeface="Baskerville"/>
              </a:rPr>
              <a:t>--------------------</a:t>
            </a:r>
          </a:p>
          <a:p>
            <a:pPr marL="0" indent="0" algn="ctr">
              <a:buNone/>
            </a:pPr>
            <a:endParaRPr lang="en-US" sz="1400" dirty="0">
              <a:latin typeface="Baskerville"/>
              <a:cs typeface="Baskerville"/>
            </a:endParaRPr>
          </a:p>
          <a:p>
            <a:pPr marL="0" indent="0" algn="ctr">
              <a:buNone/>
            </a:pPr>
            <a:r>
              <a:rPr lang="en-US" dirty="0">
                <a:latin typeface="Baskerville"/>
                <a:cs typeface="Baskerville"/>
              </a:rPr>
              <a:t>n! = n(n-1)…(2)(1)</a:t>
            </a:r>
          </a:p>
          <a:p>
            <a:pPr marL="0" indent="0" algn="ctr">
              <a:buNone/>
            </a:pPr>
            <a:r>
              <a:rPr lang="en-US" dirty="0">
                <a:latin typeface="Baskerville"/>
                <a:cs typeface="Baskerville"/>
              </a:rPr>
              <a:t>n!/n = (n-1)…(2)(1)</a:t>
            </a:r>
          </a:p>
          <a:p>
            <a:pPr marL="0" indent="0" algn="ctr">
              <a:buNone/>
            </a:pPr>
            <a:r>
              <a:rPr lang="en-US" dirty="0">
                <a:latin typeface="Baskerville"/>
                <a:cs typeface="Baskerville"/>
              </a:rPr>
              <a:t>n!/n = (n-1)!</a:t>
            </a:r>
          </a:p>
          <a:p>
            <a:pPr marL="0" indent="0" algn="ctr">
              <a:buNone/>
            </a:pPr>
            <a:r>
              <a:rPr lang="en-US" dirty="0" err="1">
                <a:latin typeface="Baskerville"/>
                <a:cs typeface="Baskerville"/>
              </a:rPr>
              <a:t>Dejar</a:t>
            </a:r>
            <a:r>
              <a:rPr lang="en-US" dirty="0">
                <a:latin typeface="Baskerville"/>
                <a:cs typeface="Baskerville"/>
              </a:rPr>
              <a:t> n = 1</a:t>
            </a:r>
          </a:p>
          <a:p>
            <a:pPr marL="0" indent="0" algn="ctr">
              <a:buNone/>
            </a:pPr>
            <a:r>
              <a:rPr lang="en-US" dirty="0">
                <a:latin typeface="Baskerville"/>
                <a:cs typeface="Baskerville"/>
              </a:rPr>
              <a:t>1!/1 = (1-1)!</a:t>
            </a:r>
          </a:p>
          <a:p>
            <a:pPr marL="0" indent="0" algn="ctr">
              <a:buNone/>
            </a:pPr>
            <a:r>
              <a:rPr lang="en-US" dirty="0">
                <a:latin typeface="Baskerville"/>
                <a:cs typeface="Baskerville"/>
              </a:rPr>
              <a:t>1 = 0!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353929"/>
              </p:ext>
            </p:extLst>
          </p:nvPr>
        </p:nvGraphicFramePr>
        <p:xfrm>
          <a:off x="2057400" y="1752599"/>
          <a:ext cx="3061528" cy="394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3" imgW="1358900" imgH="1752600" progId="Equation.3">
                  <p:embed/>
                </p:oleObj>
              </mc:Choice>
              <mc:Fallback>
                <p:oleObj name="Equation" r:id="rId3" imgW="1358900" imgH="175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1752599"/>
                        <a:ext cx="3061528" cy="394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69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Baskerville"/>
                <a:cs typeface="Baskerville"/>
              </a:rPr>
              <a:t>La </a:t>
            </a:r>
            <a:r>
              <a:rPr lang="en-US" sz="3600" dirty="0" err="1">
                <a:latin typeface="Baskerville"/>
                <a:cs typeface="Baskerville"/>
              </a:rPr>
              <a:t>Motivación</a:t>
            </a:r>
            <a:r>
              <a:rPr lang="en-US" sz="3600" dirty="0">
                <a:latin typeface="Baskerville"/>
                <a:cs typeface="Baskerville"/>
              </a:rPr>
              <a:t> en </a:t>
            </a:r>
            <a:r>
              <a:rPr lang="en-US" sz="3600" dirty="0" err="1">
                <a:latin typeface="Baskerville"/>
                <a:cs typeface="Baskerville"/>
              </a:rPr>
              <a:t>Ciencia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28800" y="1600201"/>
            <a:ext cx="7162800" cy="4419600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latin typeface="Baskerville"/>
                <a:cs typeface="Baskerville"/>
              </a:rPr>
              <a:t>Está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girando</a:t>
            </a:r>
            <a:r>
              <a:rPr lang="en-US" dirty="0">
                <a:latin typeface="Baskerville"/>
                <a:cs typeface="Baskerville"/>
              </a:rPr>
              <a:t> la Tierra o no?</a:t>
            </a:r>
          </a:p>
          <a:p>
            <a:r>
              <a:rPr lang="en-US" dirty="0">
                <a:latin typeface="Baskerville"/>
                <a:cs typeface="Baskerville"/>
              </a:rPr>
              <a:t>¿</a:t>
            </a:r>
            <a:r>
              <a:rPr lang="en-US" dirty="0" err="1">
                <a:latin typeface="Baskerville"/>
                <a:cs typeface="Baskerville"/>
              </a:rPr>
              <a:t>Cómo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sabes</a:t>
            </a:r>
            <a:r>
              <a:rPr lang="en-US" dirty="0">
                <a:latin typeface="Baskerville"/>
                <a:cs typeface="Baskerville"/>
              </a:rPr>
              <a:t> (o </a:t>
            </a:r>
            <a:r>
              <a:rPr lang="en-US" dirty="0" err="1" smtClean="0">
                <a:latin typeface="Baskerville"/>
                <a:cs typeface="Baskerville"/>
              </a:rPr>
              <a:t>usted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simplemente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cree</a:t>
            </a:r>
            <a:r>
              <a:rPr lang="en-US" dirty="0">
                <a:latin typeface="Baskerville"/>
                <a:cs typeface="Baskerville"/>
              </a:rPr>
              <a:t>)?</a:t>
            </a:r>
          </a:p>
          <a:p>
            <a:r>
              <a:rPr lang="en-US" dirty="0" err="1">
                <a:latin typeface="Baskerville"/>
                <a:cs typeface="Baskerville"/>
              </a:rPr>
              <a:t>Tenga</a:t>
            </a:r>
            <a:r>
              <a:rPr lang="en-US" dirty="0">
                <a:latin typeface="Baskerville"/>
                <a:cs typeface="Baskerville"/>
              </a:rPr>
              <a:t> en </a:t>
            </a:r>
            <a:r>
              <a:rPr lang="en-US" dirty="0" err="1">
                <a:latin typeface="Baskerville"/>
                <a:cs typeface="Baskerville"/>
              </a:rPr>
              <a:t>cuenta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estas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pruebas</a:t>
            </a:r>
            <a:r>
              <a:rPr lang="en-US" dirty="0">
                <a:latin typeface="Baskerville"/>
                <a:cs typeface="Baskerville"/>
              </a:rPr>
              <a:t> contra </a:t>
            </a:r>
            <a:r>
              <a:rPr lang="en-US" dirty="0" smtClean="0">
                <a:latin typeface="Baskerville"/>
                <a:cs typeface="Baskerville"/>
              </a:rPr>
              <a:t>la </a:t>
            </a:r>
            <a:r>
              <a:rPr lang="en-US" dirty="0" err="1" smtClean="0">
                <a:latin typeface="Baskerville"/>
                <a:cs typeface="Baskerville"/>
              </a:rPr>
              <a:t>rotación</a:t>
            </a:r>
            <a:r>
              <a:rPr lang="en-US" dirty="0">
                <a:latin typeface="Baskerville"/>
                <a:cs typeface="Baskerville"/>
              </a:rPr>
              <a:t>:</a:t>
            </a:r>
          </a:p>
          <a:p>
            <a:pPr lvl="1"/>
            <a:r>
              <a:rPr lang="en-US" dirty="0">
                <a:latin typeface="Baskerville"/>
                <a:cs typeface="Baskerville"/>
              </a:rPr>
              <a:t>No </a:t>
            </a:r>
            <a:r>
              <a:rPr lang="en-US" dirty="0" err="1">
                <a:latin typeface="Baskerville"/>
                <a:cs typeface="Baskerville"/>
              </a:rPr>
              <a:t>podemos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sentir</a:t>
            </a:r>
            <a:r>
              <a:rPr lang="en-US" dirty="0">
                <a:latin typeface="Baskerville"/>
                <a:cs typeface="Baskerville"/>
              </a:rPr>
              <a:t> el </a:t>
            </a:r>
            <a:r>
              <a:rPr lang="en-US" dirty="0" err="1">
                <a:latin typeface="Baskerville"/>
                <a:cs typeface="Baskerville"/>
              </a:rPr>
              <a:t>movimiento</a:t>
            </a:r>
            <a:r>
              <a:rPr lang="en-US" dirty="0">
                <a:latin typeface="Baskerville"/>
                <a:cs typeface="Baskerville"/>
              </a:rPr>
              <a:t> de la Tierra.</a:t>
            </a:r>
          </a:p>
          <a:p>
            <a:pPr lvl="1"/>
            <a:r>
              <a:rPr lang="en-US" dirty="0">
                <a:latin typeface="Baskerville"/>
                <a:cs typeface="Baskerville"/>
              </a:rPr>
              <a:t>No </a:t>
            </a:r>
            <a:r>
              <a:rPr lang="en-US" dirty="0" err="1">
                <a:latin typeface="Baskerville"/>
                <a:cs typeface="Baskerville"/>
              </a:rPr>
              <a:t>experimentamos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vientos</a:t>
            </a:r>
            <a:r>
              <a:rPr lang="en-US" dirty="0">
                <a:latin typeface="Baskerville"/>
                <a:cs typeface="Baskerville"/>
              </a:rPr>
              <a:t> del </a:t>
            </a:r>
            <a:r>
              <a:rPr lang="en-US" dirty="0" err="1">
                <a:latin typeface="Baskerville"/>
                <a:cs typeface="Baskerville"/>
              </a:rPr>
              <a:t>este</a:t>
            </a:r>
            <a:r>
              <a:rPr lang="en-US" dirty="0">
                <a:latin typeface="Baskerville"/>
                <a:cs typeface="Baskerville"/>
              </a:rPr>
              <a:t>.</a:t>
            </a:r>
          </a:p>
          <a:p>
            <a:pPr lvl="1"/>
            <a:r>
              <a:rPr lang="en-US" dirty="0">
                <a:latin typeface="Baskerville"/>
                <a:cs typeface="Baskerville"/>
              </a:rPr>
              <a:t>La Tierra no </a:t>
            </a:r>
            <a:r>
              <a:rPr lang="en-US" dirty="0" err="1">
                <a:latin typeface="Baskerville"/>
                <a:cs typeface="Baskerville"/>
              </a:rPr>
              <a:t>está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perdiendo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sus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océanos</a:t>
            </a:r>
            <a:r>
              <a:rPr lang="en-US" dirty="0">
                <a:latin typeface="Baskerville"/>
                <a:cs typeface="Baskerville"/>
              </a:rPr>
              <a:t>.</a:t>
            </a:r>
          </a:p>
          <a:p>
            <a:pPr marL="750888" lvl="1" indent="-296863"/>
            <a:r>
              <a:rPr lang="en-US" dirty="0" err="1">
                <a:latin typeface="Baskerville"/>
                <a:cs typeface="Baskerville"/>
              </a:rPr>
              <a:t>Cosas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lanzadas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>
                <a:latin typeface="Baskerville"/>
                <a:cs typeface="Baskerville"/>
              </a:rPr>
              <a:t>en el </a:t>
            </a:r>
            <a:r>
              <a:rPr lang="en-US" dirty="0" err="1">
                <a:latin typeface="Baskerville"/>
                <a:cs typeface="Baskerville"/>
              </a:rPr>
              <a:t>aire</a:t>
            </a:r>
            <a:r>
              <a:rPr lang="en-US" dirty="0">
                <a:latin typeface="Baskerville"/>
                <a:cs typeface="Baskerville"/>
              </a:rPr>
              <a:t> no se </a:t>
            </a:r>
            <a:r>
              <a:rPr lang="en-US" dirty="0" err="1">
                <a:latin typeface="Baskerville"/>
                <a:cs typeface="Baskerville"/>
              </a:rPr>
              <a:t>quedan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atrás</a:t>
            </a:r>
            <a:r>
              <a:rPr lang="en-US" dirty="0">
                <a:latin typeface="Baskerville"/>
                <a:cs typeface="Baskerville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9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Baskerville"/>
                <a:cs typeface="Baskerville"/>
              </a:rPr>
              <a:t>Resistencia a la Investigación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73152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Baskerville"/>
                <a:cs typeface="Baskerville"/>
              </a:rPr>
              <a:t>Esta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resistencia</a:t>
            </a:r>
            <a:r>
              <a:rPr lang="en-US" dirty="0">
                <a:latin typeface="Baskerville"/>
                <a:cs typeface="Baskerville"/>
              </a:rPr>
              <a:t> se produce en los maestros, padres, </a:t>
            </a:r>
            <a:r>
              <a:rPr lang="en-US" dirty="0" err="1">
                <a:latin typeface="Baskerville"/>
                <a:cs typeface="Baskerville"/>
              </a:rPr>
              <a:t>administradores</a:t>
            </a:r>
            <a:r>
              <a:rPr lang="en-US" dirty="0">
                <a:latin typeface="Baskerville"/>
                <a:cs typeface="Baskerville"/>
              </a:rPr>
              <a:t>, </a:t>
            </a:r>
            <a:r>
              <a:rPr lang="en-US" dirty="0" err="1">
                <a:latin typeface="Baskerville"/>
                <a:cs typeface="Baskerville"/>
              </a:rPr>
              <a:t>estudiantes</a:t>
            </a:r>
            <a:r>
              <a:rPr lang="en-US" dirty="0">
                <a:latin typeface="Baskerville"/>
                <a:cs typeface="Baskerville"/>
              </a:rPr>
              <a:t> ..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r>
              <a:rPr lang="en-US" dirty="0">
                <a:latin typeface="Baskerville"/>
                <a:cs typeface="Baskerville"/>
              </a:rPr>
              <a:t>Los </a:t>
            </a:r>
            <a:r>
              <a:rPr lang="en-US" dirty="0" err="1">
                <a:latin typeface="Baskerville"/>
                <a:cs typeface="Baskerville"/>
              </a:rPr>
              <a:t>estudiantes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prefieren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ser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informados</a:t>
            </a:r>
            <a:r>
              <a:rPr lang="en-US" dirty="0">
                <a:latin typeface="Baskerville"/>
                <a:cs typeface="Baskerville"/>
              </a:rPr>
              <a:t> de lo </a:t>
            </a:r>
            <a:r>
              <a:rPr lang="en-US" dirty="0" err="1">
                <a:latin typeface="Baskerville"/>
                <a:cs typeface="Baskerville"/>
              </a:rPr>
              <a:t>que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necesitan</a:t>
            </a:r>
            <a:r>
              <a:rPr lang="en-US" dirty="0">
                <a:latin typeface="Baskerville"/>
                <a:cs typeface="Baskerville"/>
              </a:rPr>
              <a:t> saber en </a:t>
            </a:r>
            <a:r>
              <a:rPr lang="en-US" dirty="0" err="1">
                <a:latin typeface="Baskerville"/>
                <a:cs typeface="Baskerville"/>
              </a:rPr>
              <a:t>lugar</a:t>
            </a:r>
            <a:r>
              <a:rPr lang="en-US" dirty="0">
                <a:latin typeface="Baskerville"/>
                <a:cs typeface="Baskerville"/>
              </a:rPr>
              <a:t> de </a:t>
            </a:r>
            <a:r>
              <a:rPr lang="en-US" dirty="0" err="1">
                <a:latin typeface="Baskerville"/>
                <a:cs typeface="Baskerville"/>
              </a:rPr>
              <a:t>resolverlo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r>
              <a:rPr lang="en-US" dirty="0" err="1" smtClean="0">
                <a:latin typeface="Baskerville"/>
                <a:cs typeface="Baskerville"/>
              </a:rPr>
              <a:t>Clima</a:t>
            </a:r>
            <a:r>
              <a:rPr lang="en-US" dirty="0" smtClean="0">
                <a:latin typeface="Baskerville"/>
                <a:cs typeface="Baskerville"/>
              </a:rPr>
              <a:t> del aula:</a:t>
            </a:r>
          </a:p>
          <a:p>
            <a:pPr lvl="1"/>
            <a:r>
              <a:rPr lang="en-US" sz="2000" dirty="0" err="1">
                <a:latin typeface="Baskerville"/>
                <a:cs typeface="Baskerville"/>
              </a:rPr>
              <a:t>P</a:t>
            </a:r>
            <a:r>
              <a:rPr lang="en-US" sz="2000" dirty="0" err="1" smtClean="0">
                <a:latin typeface="Baskerville"/>
                <a:cs typeface="Baskerville"/>
              </a:rPr>
              <a:t>uedes</a:t>
            </a:r>
            <a:r>
              <a:rPr lang="en-US" sz="2000" dirty="0" smtClean="0">
                <a:latin typeface="Baskerville"/>
                <a:cs typeface="Baskerville"/>
              </a:rPr>
              <a:t> </a:t>
            </a:r>
            <a:r>
              <a:rPr lang="en-US" sz="2000" dirty="0" err="1">
                <a:latin typeface="Baskerville"/>
                <a:cs typeface="Baskerville"/>
              </a:rPr>
              <a:t>aprender</a:t>
            </a:r>
            <a:r>
              <a:rPr lang="en-US" sz="2000" dirty="0">
                <a:latin typeface="Baskerville"/>
                <a:cs typeface="Baskerville"/>
              </a:rPr>
              <a:t> con </a:t>
            </a:r>
            <a:r>
              <a:rPr lang="en-US" sz="2000" dirty="0" err="1">
                <a:latin typeface="Baskerville"/>
                <a:cs typeface="Baskerville"/>
              </a:rPr>
              <a:t>comprensión</a:t>
            </a:r>
            <a:r>
              <a:rPr lang="en-US" sz="2000" dirty="0" smtClean="0">
                <a:latin typeface="Baskerville"/>
                <a:cs typeface="Baskerville"/>
              </a:rPr>
              <a:t>.</a:t>
            </a:r>
          </a:p>
          <a:p>
            <a:pPr lvl="1"/>
            <a:r>
              <a:rPr lang="en-US" sz="2400" dirty="0" err="1">
                <a:latin typeface="Baskerville"/>
                <a:cs typeface="Baskerville"/>
              </a:rPr>
              <a:t>P</a:t>
            </a:r>
            <a:r>
              <a:rPr lang="en-US" sz="2400" dirty="0" err="1" smtClean="0">
                <a:latin typeface="Baskerville"/>
                <a:cs typeface="Baskerville"/>
              </a:rPr>
              <a:t>uedes</a:t>
            </a:r>
            <a:r>
              <a:rPr lang="en-US" sz="2400" dirty="0" smtClean="0">
                <a:latin typeface="Baskerville"/>
                <a:cs typeface="Baskerville"/>
              </a:rPr>
              <a:t> </a:t>
            </a:r>
            <a:r>
              <a:rPr lang="en-US" sz="2400" dirty="0" err="1">
                <a:latin typeface="Baskerville"/>
                <a:cs typeface="Baskerville"/>
              </a:rPr>
              <a:t>recordar</a:t>
            </a:r>
            <a:r>
              <a:rPr lang="en-US" sz="2400" dirty="0">
                <a:latin typeface="Baskerville"/>
                <a:cs typeface="Baskerville"/>
              </a:rPr>
              <a:t> </a:t>
            </a:r>
            <a:r>
              <a:rPr lang="en-US" sz="2400" dirty="0" err="1">
                <a:latin typeface="Baskerville"/>
                <a:cs typeface="Baskerville"/>
              </a:rPr>
              <a:t>mejor</a:t>
            </a:r>
            <a:r>
              <a:rPr lang="en-US" sz="2400" dirty="0">
                <a:latin typeface="Baskerville"/>
                <a:cs typeface="Baskerville"/>
              </a:rPr>
              <a:t> lo </a:t>
            </a:r>
            <a:r>
              <a:rPr lang="en-US" sz="2400" dirty="0" err="1">
                <a:latin typeface="Baskerville"/>
                <a:cs typeface="Baskerville"/>
              </a:rPr>
              <a:t>que</a:t>
            </a:r>
            <a:r>
              <a:rPr lang="en-US" sz="2400" dirty="0">
                <a:latin typeface="Baskerville"/>
                <a:cs typeface="Baskerville"/>
              </a:rPr>
              <a:t> </a:t>
            </a:r>
            <a:r>
              <a:rPr lang="en-US" sz="2400" dirty="0" err="1" smtClean="0">
                <a:latin typeface="Baskerville"/>
                <a:cs typeface="Baskerville"/>
              </a:rPr>
              <a:t>aprendes</a:t>
            </a:r>
            <a:r>
              <a:rPr lang="en-US" sz="2400" dirty="0" smtClean="0">
                <a:latin typeface="Baskerville"/>
                <a:cs typeface="Baskerville"/>
              </a:rPr>
              <a:t>.</a:t>
            </a:r>
          </a:p>
          <a:p>
            <a:pPr lvl="1"/>
            <a:r>
              <a:rPr lang="en-US" sz="2400" dirty="0" err="1" smtClean="0">
                <a:latin typeface="Baskerville"/>
                <a:cs typeface="Baskerville"/>
              </a:rPr>
              <a:t>Puedes</a:t>
            </a:r>
            <a:r>
              <a:rPr lang="en-US" sz="2400" dirty="0" smtClean="0">
                <a:latin typeface="Baskerville"/>
                <a:cs typeface="Baskerville"/>
              </a:rPr>
              <a:t> </a:t>
            </a:r>
            <a:r>
              <a:rPr lang="en-US" sz="2400" dirty="0" err="1">
                <a:latin typeface="Baskerville"/>
                <a:cs typeface="Baskerville"/>
              </a:rPr>
              <a:t>aplicar</a:t>
            </a:r>
            <a:r>
              <a:rPr lang="en-US" sz="2400" dirty="0">
                <a:latin typeface="Baskerville"/>
                <a:cs typeface="Baskerville"/>
              </a:rPr>
              <a:t> los </a:t>
            </a:r>
            <a:r>
              <a:rPr lang="en-US" sz="2400" dirty="0" err="1">
                <a:latin typeface="Baskerville"/>
                <a:cs typeface="Baskerville"/>
              </a:rPr>
              <a:t>conocimientos</a:t>
            </a:r>
            <a:r>
              <a:rPr lang="en-US" sz="2400" dirty="0">
                <a:latin typeface="Baskerville"/>
                <a:cs typeface="Baskerville"/>
              </a:rPr>
              <a:t> a </a:t>
            </a:r>
            <a:r>
              <a:rPr lang="en-US" sz="2400" dirty="0" err="1">
                <a:latin typeface="Baskerville"/>
                <a:cs typeface="Baskerville"/>
              </a:rPr>
              <a:t>nuevas</a:t>
            </a:r>
            <a:r>
              <a:rPr lang="en-US" sz="2400" dirty="0">
                <a:latin typeface="Baskerville"/>
                <a:cs typeface="Baskerville"/>
              </a:rPr>
              <a:t> </a:t>
            </a:r>
            <a:r>
              <a:rPr lang="en-US" sz="2400" dirty="0" err="1">
                <a:latin typeface="Baskerville"/>
                <a:cs typeface="Baskerville"/>
              </a:rPr>
              <a:t>situaciones</a:t>
            </a:r>
            <a:r>
              <a:rPr lang="en-US" sz="2400" dirty="0" smtClean="0">
                <a:latin typeface="Baskerville"/>
                <a:cs typeface="Baskerville"/>
              </a:rPr>
              <a:t>.</a:t>
            </a:r>
          </a:p>
          <a:p>
            <a:pPr lvl="1"/>
            <a:r>
              <a:rPr lang="en-US" sz="2400" dirty="0" err="1" smtClean="0">
                <a:latin typeface="Baskerville"/>
                <a:cs typeface="Baskerville"/>
              </a:rPr>
              <a:t>Puedes</a:t>
            </a:r>
            <a:r>
              <a:rPr lang="en-US" sz="2400" dirty="0" smtClean="0">
                <a:latin typeface="Baskerville"/>
                <a:cs typeface="Baskerville"/>
              </a:rPr>
              <a:t> </a:t>
            </a:r>
            <a:r>
              <a:rPr lang="en-US" sz="2400" dirty="0" err="1" smtClean="0">
                <a:latin typeface="Baskerville"/>
                <a:cs typeface="Baskerville"/>
              </a:rPr>
              <a:t>aprender</a:t>
            </a:r>
            <a:r>
              <a:rPr lang="en-US" sz="2400" dirty="0" smtClean="0">
                <a:latin typeface="Baskerville"/>
                <a:cs typeface="Baskerville"/>
              </a:rPr>
              <a:t> </a:t>
            </a:r>
            <a:r>
              <a:rPr lang="en-US" sz="2400" dirty="0">
                <a:latin typeface="Baskerville"/>
                <a:cs typeface="Baskerville"/>
              </a:rPr>
              <a:t>a resolver </a:t>
            </a:r>
            <a:r>
              <a:rPr lang="en-US" sz="2400" dirty="0" err="1" smtClean="0">
                <a:latin typeface="Baskerville"/>
                <a:cs typeface="Baskerville"/>
              </a:rPr>
              <a:t>problemas</a:t>
            </a:r>
            <a:r>
              <a:rPr lang="en-US" sz="2400" dirty="0" smtClean="0">
                <a:latin typeface="Baskerville"/>
                <a:cs typeface="Baskerville"/>
              </a:rPr>
              <a:t> </a:t>
            </a:r>
            <a:r>
              <a:rPr lang="en-US" sz="2400" dirty="0">
                <a:latin typeface="Baskerville"/>
                <a:cs typeface="Baskerville"/>
              </a:rPr>
              <a:t>y </a:t>
            </a:r>
            <a:r>
              <a:rPr lang="en-US" sz="2400" dirty="0" err="1">
                <a:latin typeface="Baskerville"/>
                <a:cs typeface="Baskerville"/>
              </a:rPr>
              <a:t>alcanzar</a:t>
            </a:r>
            <a:r>
              <a:rPr lang="en-US" sz="2400" dirty="0">
                <a:latin typeface="Baskerville"/>
                <a:cs typeface="Baskerville"/>
              </a:rPr>
              <a:t> </a:t>
            </a:r>
            <a:r>
              <a:rPr lang="en-US" sz="2400" dirty="0" err="1" smtClean="0">
                <a:latin typeface="Baskerville"/>
                <a:cs typeface="Baskerville"/>
              </a:rPr>
              <a:t>tus</a:t>
            </a:r>
            <a:r>
              <a:rPr lang="en-US" sz="2400" dirty="0" smtClean="0">
                <a:latin typeface="Baskerville"/>
                <a:cs typeface="Baskerville"/>
              </a:rPr>
              <a:t> </a:t>
            </a:r>
            <a:r>
              <a:rPr lang="en-US" sz="2400" dirty="0" err="1">
                <a:latin typeface="Baskerville"/>
                <a:cs typeface="Baskerville"/>
              </a:rPr>
              <a:t>metas</a:t>
            </a:r>
            <a:r>
              <a:rPr lang="en-US" sz="2400" dirty="0">
                <a:latin typeface="Baskerville"/>
                <a:cs typeface="Baskerville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2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Baskerville"/>
                <a:cs typeface="Baskerville"/>
              </a:rPr>
              <a:t>Teaching High School Physics</a:t>
            </a:r>
            <a:endParaRPr lang="en-US" sz="3600" dirty="0">
              <a:latin typeface="Baskerville"/>
              <a:cs typeface="Baskerville"/>
            </a:endParaRPr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71600"/>
            <a:ext cx="5233446" cy="2585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4114800"/>
            <a:ext cx="5334000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Baskerville"/>
                <a:cs typeface="Baskerville"/>
              </a:rPr>
              <a:t>Libro</a:t>
            </a:r>
            <a:r>
              <a:rPr lang="en-US" sz="2400" dirty="0">
                <a:latin typeface="Baskerville"/>
                <a:cs typeface="Baskerville"/>
              </a:rPr>
              <a:t> </a:t>
            </a:r>
            <a:r>
              <a:rPr lang="en-US" sz="2400" dirty="0" err="1">
                <a:latin typeface="Baskerville"/>
                <a:cs typeface="Baskerville"/>
              </a:rPr>
              <a:t>disponible</a:t>
            </a:r>
            <a:r>
              <a:rPr lang="en-US" sz="2400" dirty="0">
                <a:latin typeface="Baskerville"/>
                <a:cs typeface="Baskerville"/>
              </a:rPr>
              <a:t> en </a:t>
            </a:r>
            <a:r>
              <a:rPr lang="en-US" sz="2400" dirty="0" err="1" smtClean="0">
                <a:latin typeface="Baskerville"/>
                <a:cs typeface="Baskerville"/>
              </a:rPr>
              <a:t>Inglés</a:t>
            </a:r>
            <a:r>
              <a:rPr lang="en-US" sz="2400" dirty="0" smtClean="0">
                <a:latin typeface="Baskerville"/>
                <a:cs typeface="Baskerville"/>
              </a:rPr>
              <a:t>:</a:t>
            </a:r>
            <a:endParaRPr lang="en-US" sz="2400" dirty="0" smtClean="0">
              <a:latin typeface="Baskerville"/>
              <a:cs typeface="Baskerville"/>
            </a:endParaRPr>
          </a:p>
          <a:p>
            <a:pPr algn="ctr"/>
            <a:r>
              <a:rPr lang="en-US" sz="2400" dirty="0" smtClean="0">
                <a:latin typeface="Baskerville"/>
                <a:cs typeface="Baskerville"/>
              </a:rPr>
              <a:t> </a:t>
            </a:r>
            <a:r>
              <a:rPr lang="en-US" sz="2400" dirty="0" smtClean="0">
                <a:latin typeface="Baskerville"/>
                <a:cs typeface="Baskerville"/>
                <a:hlinkClick r:id="rId3"/>
              </a:rPr>
              <a:t>Amazon.com</a:t>
            </a:r>
            <a:r>
              <a:rPr lang="en-US" sz="2400" dirty="0" smtClean="0">
                <a:latin typeface="Baskerville"/>
                <a:cs typeface="Baskerville"/>
              </a:rPr>
              <a:t> </a:t>
            </a:r>
            <a:r>
              <a:rPr lang="en-US" sz="2400" dirty="0">
                <a:latin typeface="Baskerville"/>
                <a:cs typeface="Baskerville"/>
              </a:rPr>
              <a:t>(para Reader Kindle</a:t>
            </a:r>
            <a:r>
              <a:rPr lang="en-US" sz="2400" dirty="0" smtClean="0">
                <a:latin typeface="Baskerville"/>
                <a:cs typeface="Baskerville"/>
              </a:rPr>
              <a:t>)</a:t>
            </a:r>
          </a:p>
          <a:p>
            <a:pPr algn="ctr"/>
            <a:r>
              <a:rPr lang="en-US" sz="2400" dirty="0" smtClean="0">
                <a:latin typeface="Baskerville"/>
                <a:cs typeface="Baskerville"/>
                <a:hlinkClick r:id="rId4" invalidUrl="https://play.google.com/store/search?q=teaching high school physics&amp;c=books"/>
              </a:rPr>
              <a:t>Google </a:t>
            </a:r>
            <a:r>
              <a:rPr lang="en-US" sz="2400" dirty="0">
                <a:latin typeface="Baskerville"/>
                <a:cs typeface="Baskerville"/>
                <a:hlinkClick r:id="rId4" invalidUrl="https://play.google.com/store/search?q=teaching high school physics&amp;c=books"/>
              </a:rPr>
              <a:t>Play Books </a:t>
            </a:r>
            <a:r>
              <a:rPr lang="en-US" sz="2400" dirty="0">
                <a:latin typeface="Baskerville"/>
                <a:cs typeface="Baskerville"/>
              </a:rPr>
              <a:t>(</a:t>
            </a:r>
            <a:r>
              <a:rPr lang="en-US" sz="2400" dirty="0" err="1">
                <a:latin typeface="Baskerville"/>
                <a:cs typeface="Baskerville"/>
              </a:rPr>
              <a:t>para</a:t>
            </a:r>
            <a:r>
              <a:rPr lang="en-US" sz="2400" dirty="0">
                <a:latin typeface="Baskerville"/>
                <a:cs typeface="Baskerville"/>
              </a:rPr>
              <a:t> el </a:t>
            </a:r>
            <a:r>
              <a:rPr lang="en-US" sz="2400" dirty="0" err="1">
                <a:latin typeface="Baskerville"/>
                <a:cs typeface="Baskerville"/>
              </a:rPr>
              <a:t>navegador</a:t>
            </a:r>
            <a:r>
              <a:rPr lang="en-US" sz="2400" dirty="0">
                <a:latin typeface="Baskerville"/>
                <a:cs typeface="Baskerville"/>
              </a:rPr>
              <a:t>)</a:t>
            </a:r>
            <a:endParaRPr lang="en-US" sz="2400" dirty="0" smtClean="0">
              <a:latin typeface="Baskerville"/>
              <a:cs typeface="Baskervill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5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533400"/>
            <a:ext cx="6172200" cy="3070225"/>
          </a:xfrm>
        </p:spPr>
        <p:txBody>
          <a:bodyPr/>
          <a:lstStyle/>
          <a:p>
            <a:r>
              <a:rPr lang="en-US" sz="3600" b="1" dirty="0" err="1">
                <a:latin typeface="Baskerville"/>
                <a:cs typeface="Baskerville"/>
              </a:rPr>
              <a:t>Motivación</a:t>
            </a:r>
            <a:r>
              <a:rPr lang="en-US" sz="3600" b="1" dirty="0">
                <a:latin typeface="Baskerville"/>
                <a:cs typeface="Baskerville"/>
              </a:rPr>
              <a:t> y </a:t>
            </a:r>
            <a:r>
              <a:rPr lang="en-US" sz="3600" b="1" dirty="0" err="1" smtClean="0">
                <a:latin typeface="Baskerville"/>
                <a:cs typeface="Baskerville"/>
              </a:rPr>
              <a:t>compromiso</a:t>
            </a:r>
            <a:r>
              <a:rPr lang="en-US" sz="3600" b="1" dirty="0" smtClean="0">
                <a:latin typeface="Baskerville"/>
                <a:cs typeface="Baskerville"/>
              </a:rPr>
              <a:t> </a:t>
            </a:r>
            <a:r>
              <a:rPr lang="en-US" sz="3600" b="1" dirty="0">
                <a:latin typeface="Baskerville"/>
                <a:cs typeface="Baskerville"/>
              </a:rPr>
              <a:t>e</a:t>
            </a:r>
            <a:r>
              <a:rPr lang="en-US" sz="3600" b="1" dirty="0" smtClean="0">
                <a:latin typeface="Baskerville"/>
                <a:cs typeface="Baskerville"/>
              </a:rPr>
              <a:t>n </a:t>
            </a:r>
            <a:r>
              <a:rPr lang="en-US" sz="3600" b="1" dirty="0" err="1">
                <a:latin typeface="Baskerville"/>
                <a:cs typeface="Baskerville"/>
              </a:rPr>
              <a:t>Matemáticas</a:t>
            </a:r>
            <a:r>
              <a:rPr lang="en-US" sz="3600" b="1" dirty="0">
                <a:latin typeface="Baskerville"/>
                <a:cs typeface="Baskerville"/>
              </a:rPr>
              <a:t> </a:t>
            </a:r>
            <a:r>
              <a:rPr lang="en-US" sz="3600" b="1" dirty="0" smtClean="0">
                <a:latin typeface="Baskerville"/>
                <a:cs typeface="Baskerville"/>
              </a:rPr>
              <a:t>e Investigación </a:t>
            </a:r>
            <a:r>
              <a:rPr lang="en-US" sz="3600" b="1" dirty="0" err="1" smtClean="0">
                <a:latin typeface="Baskerville"/>
                <a:cs typeface="Baskerville"/>
              </a:rPr>
              <a:t>Científica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Dr. Carl J. Wenning</a:t>
            </a:r>
          </a:p>
          <a:p>
            <a:r>
              <a:rPr lang="en-US" dirty="0" err="1"/>
              <a:t>Departamento</a:t>
            </a:r>
            <a:r>
              <a:rPr lang="en-US" dirty="0"/>
              <a:t> de </a:t>
            </a:r>
            <a:r>
              <a:rPr lang="en-US" dirty="0" err="1"/>
              <a:t>Física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Baskerville"/>
                <a:cs typeface="Baskerville"/>
              </a:rPr>
              <a:t>¿Qué es la investigación?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Investigación </a:t>
            </a:r>
            <a:r>
              <a:rPr lang="en-US" dirty="0">
                <a:latin typeface="Baskerville"/>
                <a:cs typeface="Baskerville"/>
              </a:rPr>
              <a:t>no es</a:t>
            </a:r>
            <a:r>
              <a:rPr lang="en-US" dirty="0" smtClean="0">
                <a:latin typeface="Baskerville"/>
                <a:cs typeface="Baskerville"/>
              </a:rPr>
              <a:t>:</a:t>
            </a:r>
          </a:p>
          <a:p>
            <a:pPr lvl="1"/>
            <a:r>
              <a:rPr lang="en-US" dirty="0" err="1">
                <a:latin typeface="Baskerville"/>
                <a:cs typeface="Baskerville"/>
              </a:rPr>
              <a:t>profesores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haciendo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muchas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preguntas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pPr lvl="1"/>
            <a:r>
              <a:rPr lang="en-US" dirty="0" err="1">
                <a:latin typeface="Baskerville"/>
                <a:cs typeface="Baskerville"/>
              </a:rPr>
              <a:t>estudiantes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que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buscan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las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respuestas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>
                <a:latin typeface="Baskerville"/>
                <a:cs typeface="Baskerville"/>
              </a:rPr>
              <a:t>a </a:t>
            </a:r>
            <a:r>
              <a:rPr lang="en-US" dirty="0" err="1">
                <a:latin typeface="Baskerville"/>
                <a:cs typeface="Baskerville"/>
              </a:rPr>
              <a:t>las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preguntas</a:t>
            </a:r>
            <a:r>
              <a:rPr lang="en-US" dirty="0">
                <a:latin typeface="Baskerville"/>
                <a:cs typeface="Baskerville"/>
              </a:rPr>
              <a:t> del </a:t>
            </a:r>
            <a:r>
              <a:rPr lang="en-US" dirty="0" err="1">
                <a:latin typeface="Baskerville"/>
                <a:cs typeface="Baskerville"/>
              </a:rPr>
              <a:t>profesor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pPr lvl="1"/>
            <a:r>
              <a:rPr lang="en-US" dirty="0" err="1">
                <a:latin typeface="Baskerville"/>
                <a:cs typeface="Baskerville"/>
              </a:rPr>
              <a:t>estudiantes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que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descubren</a:t>
            </a:r>
            <a:r>
              <a:rPr lang="en-US" dirty="0" smtClean="0">
                <a:latin typeface="Baskerville"/>
                <a:cs typeface="Baskerville"/>
              </a:rPr>
              <a:t> lo </a:t>
            </a:r>
            <a:r>
              <a:rPr lang="en-US" dirty="0" err="1" smtClean="0">
                <a:latin typeface="Baskerville"/>
                <a:cs typeface="Baskerville"/>
              </a:rPr>
              <a:t>que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otros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han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aprendido</a:t>
            </a:r>
            <a:endParaRPr lang="en-US" dirty="0">
              <a:latin typeface="Baskerville"/>
              <a:cs typeface="Baskerville"/>
            </a:endParaRPr>
          </a:p>
          <a:p>
            <a:r>
              <a:rPr lang="en-US" dirty="0" err="1" smtClean="0">
                <a:latin typeface="Baskerville"/>
                <a:cs typeface="Baskerville"/>
              </a:rPr>
              <a:t>Investigacion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Cientifica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ayuda</a:t>
            </a:r>
            <a:r>
              <a:rPr lang="en-US" dirty="0" smtClean="0">
                <a:latin typeface="Baskerville"/>
                <a:cs typeface="Baskerville"/>
              </a:rPr>
              <a:t> a los </a:t>
            </a:r>
            <a:r>
              <a:rPr lang="en-US" dirty="0" err="1" smtClean="0">
                <a:latin typeface="Baskerville"/>
                <a:cs typeface="Baskerville"/>
              </a:rPr>
              <a:t>estudiantes</a:t>
            </a:r>
            <a:r>
              <a:rPr lang="en-US" dirty="0" smtClean="0">
                <a:latin typeface="Baskerville"/>
                <a:cs typeface="Baskerville"/>
              </a:rPr>
              <a:t> a </a:t>
            </a:r>
            <a:r>
              <a:rPr lang="en-US" dirty="0" err="1">
                <a:latin typeface="Baskerville"/>
                <a:cs typeface="Baskerville"/>
              </a:rPr>
              <a:t>construir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conocimiento</a:t>
            </a:r>
            <a:r>
              <a:rPr lang="en-US" dirty="0" smtClean="0">
                <a:latin typeface="Baskerville"/>
                <a:cs typeface="Baskerville"/>
              </a:rPr>
              <a:t> a base </a:t>
            </a:r>
            <a:r>
              <a:rPr lang="en-US" dirty="0">
                <a:latin typeface="Baskerville"/>
                <a:cs typeface="Baskerville"/>
              </a:rPr>
              <a:t>de </a:t>
            </a:r>
            <a:r>
              <a:rPr lang="en-US" dirty="0" err="1">
                <a:latin typeface="Baskerville"/>
                <a:cs typeface="Baskerville"/>
              </a:rPr>
              <a:t>sus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propias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experiencias</a:t>
            </a:r>
            <a:r>
              <a:rPr lang="en-US" dirty="0">
                <a:latin typeface="Baskerville"/>
                <a:cs typeface="Baskerville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Baskerville"/>
                <a:cs typeface="Baskerville"/>
              </a:rPr>
              <a:t>¿</a:t>
            </a:r>
            <a:r>
              <a:rPr lang="en-US" sz="3600" dirty="0" err="1">
                <a:latin typeface="Baskerville"/>
                <a:cs typeface="Baskerville"/>
              </a:rPr>
              <a:t>Por</a:t>
            </a:r>
            <a:r>
              <a:rPr lang="en-US" sz="3600" dirty="0">
                <a:latin typeface="Baskerville"/>
                <a:cs typeface="Baskerville"/>
              </a:rPr>
              <a:t> </a:t>
            </a:r>
            <a:r>
              <a:rPr lang="en-US" sz="3600" dirty="0" err="1">
                <a:latin typeface="Baskerville"/>
                <a:cs typeface="Baskerville"/>
              </a:rPr>
              <a:t>qué</a:t>
            </a:r>
            <a:r>
              <a:rPr lang="en-US" sz="3600" dirty="0">
                <a:latin typeface="Baskerville"/>
                <a:cs typeface="Baskerville"/>
              </a:rPr>
              <a:t> </a:t>
            </a:r>
            <a:r>
              <a:rPr lang="en-US" sz="3600" dirty="0" err="1">
                <a:latin typeface="Baskerville"/>
                <a:cs typeface="Baskerville"/>
              </a:rPr>
              <a:t>utilizar</a:t>
            </a:r>
            <a:r>
              <a:rPr lang="en-US" sz="3600" dirty="0">
                <a:latin typeface="Baskerville"/>
                <a:cs typeface="Baskerville"/>
              </a:rPr>
              <a:t> </a:t>
            </a:r>
            <a:r>
              <a:rPr lang="en-US" sz="3600" dirty="0" smtClean="0">
                <a:latin typeface="Baskerville"/>
                <a:cs typeface="Baskerville"/>
              </a:rPr>
              <a:t>Investigación</a:t>
            </a:r>
            <a:r>
              <a:rPr lang="en-US" sz="3600" dirty="0">
                <a:latin typeface="Baskerville"/>
                <a:cs typeface="Baskerville"/>
              </a:rPr>
              <a:t> </a:t>
            </a:r>
            <a:r>
              <a:rPr lang="en-US" sz="3600" dirty="0" err="1" smtClean="0">
                <a:latin typeface="Baskerville"/>
                <a:cs typeface="Baskerville"/>
              </a:rPr>
              <a:t>Científica</a:t>
            </a:r>
            <a:r>
              <a:rPr lang="en-US" sz="3600" dirty="0" smtClean="0">
                <a:latin typeface="Baskerville"/>
                <a:cs typeface="Baskerville"/>
              </a:rPr>
              <a:t> en </a:t>
            </a:r>
            <a:r>
              <a:rPr lang="en-US" sz="3600" dirty="0">
                <a:latin typeface="Baskerville"/>
                <a:cs typeface="Baskerville"/>
              </a:rPr>
              <a:t>la </a:t>
            </a:r>
            <a:r>
              <a:rPr lang="en-US" sz="3600" dirty="0" err="1">
                <a:latin typeface="Baskerville"/>
                <a:cs typeface="Baskerville"/>
              </a:rPr>
              <a:t>Enseñanza</a:t>
            </a:r>
            <a:r>
              <a:rPr lang="en-US" sz="3600" dirty="0">
                <a:latin typeface="Baskerville"/>
                <a:cs typeface="Baskerville"/>
              </a:rPr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6858000" cy="434339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latin typeface="Baskerville"/>
                <a:cs typeface="Baskerville"/>
              </a:rPr>
              <a:t>Ciencia</a:t>
            </a:r>
            <a:r>
              <a:rPr lang="en-US" dirty="0">
                <a:latin typeface="Baskerville"/>
                <a:cs typeface="Baskerville"/>
              </a:rPr>
              <a:t> y </a:t>
            </a:r>
            <a:r>
              <a:rPr lang="en-US" dirty="0" err="1">
                <a:latin typeface="Baskerville"/>
                <a:cs typeface="Baskerville"/>
              </a:rPr>
              <a:t>matemáticas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consisten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>
                <a:latin typeface="Baskerville"/>
                <a:cs typeface="Baskerville"/>
              </a:rPr>
              <a:t>en </a:t>
            </a:r>
            <a:r>
              <a:rPr lang="en-US" dirty="0" err="1">
                <a:latin typeface="Baskerville"/>
                <a:cs typeface="Baskerville"/>
              </a:rPr>
              <a:t>productos</a:t>
            </a:r>
            <a:r>
              <a:rPr lang="en-US" dirty="0">
                <a:latin typeface="Baskerville"/>
                <a:cs typeface="Baskerville"/>
              </a:rPr>
              <a:t> y </a:t>
            </a:r>
            <a:r>
              <a:rPr lang="en-US" dirty="0" err="1">
                <a:latin typeface="Baskerville"/>
                <a:cs typeface="Baskerville"/>
              </a:rPr>
              <a:t>procesos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r>
              <a:rPr lang="en-US" dirty="0" err="1">
                <a:latin typeface="Baskerville"/>
                <a:cs typeface="Baskerville"/>
              </a:rPr>
              <a:t>Cuando</a:t>
            </a:r>
            <a:r>
              <a:rPr lang="en-US" dirty="0">
                <a:latin typeface="Baskerville"/>
                <a:cs typeface="Baskerville"/>
              </a:rPr>
              <a:t> los </a:t>
            </a:r>
            <a:r>
              <a:rPr lang="en-US" dirty="0" err="1">
                <a:latin typeface="Baskerville"/>
                <a:cs typeface="Baskerville"/>
              </a:rPr>
              <a:t>estudiantes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aprenden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sólo</a:t>
            </a:r>
            <a:r>
              <a:rPr lang="en-US" dirty="0">
                <a:latin typeface="Baskerville"/>
                <a:cs typeface="Baskerville"/>
              </a:rPr>
              <a:t> los </a:t>
            </a:r>
            <a:r>
              <a:rPr lang="en-US" dirty="0" err="1">
                <a:latin typeface="Baskerville"/>
                <a:cs typeface="Baskerville"/>
              </a:rPr>
              <a:t>productos</a:t>
            </a:r>
            <a:r>
              <a:rPr lang="en-US" dirty="0">
                <a:latin typeface="Baskerville"/>
                <a:cs typeface="Baskerville"/>
              </a:rPr>
              <a:t> de la </a:t>
            </a:r>
            <a:r>
              <a:rPr lang="en-US" dirty="0" err="1">
                <a:latin typeface="Baskerville"/>
                <a:cs typeface="Baskerville"/>
              </a:rPr>
              <a:t>ciencia</a:t>
            </a:r>
            <a:r>
              <a:rPr lang="en-US" dirty="0">
                <a:latin typeface="Baskerville"/>
                <a:cs typeface="Baskerville"/>
              </a:rPr>
              <a:t> y </a:t>
            </a:r>
            <a:r>
              <a:rPr lang="en-US" dirty="0" err="1">
                <a:latin typeface="Baskerville"/>
                <a:cs typeface="Baskerville"/>
              </a:rPr>
              <a:t>las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matemáticas</a:t>
            </a:r>
            <a:r>
              <a:rPr lang="en-US" dirty="0">
                <a:latin typeface="Baskerville"/>
                <a:cs typeface="Baskerville"/>
              </a:rPr>
              <a:t>:</a:t>
            </a:r>
          </a:p>
          <a:p>
            <a:pPr lvl="1"/>
            <a:r>
              <a:rPr lang="en-US" dirty="0" err="1" smtClean="0">
                <a:latin typeface="Baskerville"/>
                <a:cs typeface="Baskerville"/>
              </a:rPr>
              <a:t>están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aprendiendo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historia</a:t>
            </a:r>
            <a:r>
              <a:rPr lang="en-US" dirty="0">
                <a:latin typeface="Baskerville"/>
                <a:cs typeface="Baskerville"/>
              </a:rPr>
              <a:t>, </a:t>
            </a:r>
            <a:r>
              <a:rPr lang="en-US" dirty="0" smtClean="0">
                <a:latin typeface="Baskerville"/>
                <a:cs typeface="Baskerville"/>
              </a:rPr>
              <a:t>y</a:t>
            </a:r>
          </a:p>
          <a:p>
            <a:pPr lvl="1"/>
            <a:r>
              <a:rPr lang="en-US" dirty="0">
                <a:latin typeface="Baskerville"/>
                <a:cs typeface="Baskerville"/>
              </a:rPr>
              <a:t>no </a:t>
            </a:r>
            <a:r>
              <a:rPr lang="en-US" dirty="0" err="1">
                <a:latin typeface="Baskerville"/>
                <a:cs typeface="Baskerville"/>
              </a:rPr>
              <a:t>están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consiguiendo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visualizar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correctamente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r>
              <a:rPr lang="en-US" dirty="0" err="1">
                <a:latin typeface="Baskerville"/>
                <a:cs typeface="Baskerville"/>
              </a:rPr>
              <a:t>Cuando</a:t>
            </a:r>
            <a:r>
              <a:rPr lang="en-US" dirty="0">
                <a:latin typeface="Baskerville"/>
                <a:cs typeface="Baskerville"/>
              </a:rPr>
              <a:t> los </a:t>
            </a:r>
            <a:r>
              <a:rPr lang="en-US" dirty="0" err="1">
                <a:latin typeface="Baskerville"/>
                <a:cs typeface="Baskerville"/>
              </a:rPr>
              <a:t>estudiantes</a:t>
            </a:r>
            <a:r>
              <a:rPr lang="en-US" dirty="0">
                <a:latin typeface="Baskerville"/>
                <a:cs typeface="Baskerville"/>
              </a:rPr>
              <a:t> no </a:t>
            </a:r>
            <a:r>
              <a:rPr lang="en-US" dirty="0" err="1">
                <a:latin typeface="Baskerville"/>
                <a:cs typeface="Baskerville"/>
              </a:rPr>
              <a:t>aprenden</a:t>
            </a:r>
            <a:r>
              <a:rPr lang="en-US" dirty="0">
                <a:latin typeface="Baskerville"/>
                <a:cs typeface="Baskerville"/>
              </a:rPr>
              <a:t> los </a:t>
            </a:r>
            <a:r>
              <a:rPr lang="en-US" dirty="0" err="1">
                <a:latin typeface="Baskerville"/>
                <a:cs typeface="Baskerville"/>
              </a:rPr>
              <a:t>procesos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ellos</a:t>
            </a:r>
            <a:r>
              <a:rPr lang="en-US" dirty="0" smtClean="0">
                <a:latin typeface="Baskerville"/>
                <a:cs typeface="Baskerville"/>
              </a:rPr>
              <a:t> no </a:t>
            </a:r>
            <a:r>
              <a:rPr lang="en-US" dirty="0" err="1" smtClean="0">
                <a:latin typeface="Baskerville"/>
                <a:cs typeface="Baskerville"/>
              </a:rPr>
              <a:t>están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aprendiendo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cómo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usar</a:t>
            </a:r>
            <a:r>
              <a:rPr lang="en-US" dirty="0">
                <a:latin typeface="Baskerville"/>
                <a:cs typeface="Baskerville"/>
              </a:rPr>
              <a:t> la </a:t>
            </a:r>
            <a:r>
              <a:rPr lang="en-US" dirty="0" err="1">
                <a:latin typeface="Baskerville"/>
                <a:cs typeface="Baskerville"/>
              </a:rPr>
              <a:t>ciencia</a:t>
            </a:r>
            <a:r>
              <a:rPr lang="en-US" dirty="0">
                <a:latin typeface="Baskerville"/>
                <a:cs typeface="Baskerville"/>
              </a:rPr>
              <a:t> y el </a:t>
            </a:r>
            <a:r>
              <a:rPr lang="en-US" dirty="0" err="1">
                <a:latin typeface="Baskerville"/>
                <a:cs typeface="Baskerville"/>
              </a:rPr>
              <a:t>razonamiento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matemático</a:t>
            </a:r>
            <a:r>
              <a:rPr lang="en-US" dirty="0">
                <a:latin typeface="Baskerville"/>
                <a:cs typeface="Baskerville"/>
              </a:rPr>
              <a:t>. </a:t>
            </a:r>
            <a:r>
              <a:rPr lang="en-US" dirty="0" err="1">
                <a:latin typeface="Baskerville"/>
                <a:cs typeface="Baskerville"/>
              </a:rPr>
              <a:t>Tampoco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están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aprendiendo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cómo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utilizar</a:t>
            </a:r>
            <a:r>
              <a:rPr lang="en-US" dirty="0">
                <a:latin typeface="Baskerville"/>
                <a:cs typeface="Baskerville"/>
              </a:rPr>
              <a:t> el </a:t>
            </a:r>
            <a:r>
              <a:rPr lang="en-US" dirty="0" err="1">
                <a:latin typeface="Baskerville"/>
                <a:cs typeface="Baskerville"/>
              </a:rPr>
              <a:t>pensamiento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crítico</a:t>
            </a:r>
            <a:r>
              <a:rPr lang="en-US" dirty="0">
                <a:latin typeface="Baskerville"/>
                <a:cs typeface="Baskerville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Baskerville"/>
                <a:cs typeface="Baskerville"/>
              </a:rPr>
              <a:t>Pensando</a:t>
            </a:r>
            <a:r>
              <a:rPr lang="en-US" sz="3600" dirty="0">
                <a:latin typeface="Baskerville"/>
                <a:cs typeface="Baskerville"/>
              </a:rPr>
              <a:t> en </a:t>
            </a:r>
            <a:r>
              <a:rPr lang="en-US" sz="3600" dirty="0" err="1">
                <a:latin typeface="Baskerville"/>
                <a:cs typeface="Baskerville"/>
              </a:rPr>
              <a:t>Ciencia</a:t>
            </a:r>
            <a:r>
              <a:rPr lang="en-US" sz="3600" dirty="0">
                <a:latin typeface="Baskerville"/>
                <a:cs typeface="Baskerville"/>
              </a:rPr>
              <a:t> y </a:t>
            </a:r>
            <a:r>
              <a:rPr lang="en-US" sz="3600" dirty="0" err="1">
                <a:latin typeface="Baskerville"/>
                <a:cs typeface="Baskerville"/>
              </a:rPr>
              <a:t>Matemáticas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Baskerville"/>
                <a:cs typeface="Baskerville"/>
              </a:rPr>
              <a:t>Los </a:t>
            </a:r>
            <a:r>
              <a:rPr lang="en-US" dirty="0" err="1">
                <a:latin typeface="Baskerville"/>
                <a:cs typeface="Baskerville"/>
              </a:rPr>
              <a:t>principales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tipos</a:t>
            </a:r>
            <a:r>
              <a:rPr lang="en-US" dirty="0">
                <a:latin typeface="Baskerville"/>
                <a:cs typeface="Baskerville"/>
              </a:rPr>
              <a:t> de </a:t>
            </a:r>
            <a:r>
              <a:rPr lang="en-US" dirty="0" err="1" smtClean="0">
                <a:latin typeface="Baskerville"/>
                <a:cs typeface="Baskerville"/>
              </a:rPr>
              <a:t>pensamiento</a:t>
            </a:r>
            <a:r>
              <a:rPr lang="en-US" dirty="0" smtClean="0">
                <a:latin typeface="Baskerville"/>
                <a:cs typeface="Baskerville"/>
              </a:rPr>
              <a:t> (</a:t>
            </a:r>
            <a:r>
              <a:rPr lang="en-US" dirty="0">
                <a:latin typeface="Baskerville"/>
                <a:cs typeface="Baskerville"/>
              </a:rPr>
              <a:t>Dewey &amp; Betts):</a:t>
            </a:r>
          </a:p>
          <a:p>
            <a:pPr lvl="1"/>
            <a:r>
              <a:rPr lang="en-US" dirty="0" err="1">
                <a:latin typeface="Baskerville"/>
                <a:cs typeface="Baskerville"/>
              </a:rPr>
              <a:t>Casualidad</a:t>
            </a:r>
            <a:r>
              <a:rPr lang="en-US" dirty="0">
                <a:latin typeface="Baskerville"/>
                <a:cs typeface="Baskerville"/>
              </a:rPr>
              <a:t> o </a:t>
            </a:r>
            <a:r>
              <a:rPr lang="en-US" dirty="0" err="1">
                <a:latin typeface="Baskerville"/>
                <a:cs typeface="Baskerville"/>
              </a:rPr>
              <a:t>pensamiento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ocioso</a:t>
            </a:r>
            <a:r>
              <a:rPr lang="en-US" dirty="0">
                <a:latin typeface="Baskerville"/>
                <a:cs typeface="Baskerville"/>
              </a:rPr>
              <a:t> (</a:t>
            </a:r>
            <a:r>
              <a:rPr lang="en-US" dirty="0" err="1">
                <a:latin typeface="Baskerville"/>
                <a:cs typeface="Baskerville"/>
              </a:rPr>
              <a:t>basado</a:t>
            </a:r>
            <a:r>
              <a:rPr lang="en-US" dirty="0">
                <a:latin typeface="Baskerville"/>
                <a:cs typeface="Baskerville"/>
              </a:rPr>
              <a:t> en </a:t>
            </a:r>
            <a:r>
              <a:rPr lang="en-US" dirty="0" err="1">
                <a:latin typeface="Baskerville"/>
                <a:cs typeface="Baskerville"/>
              </a:rPr>
              <a:t>las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emociones</a:t>
            </a:r>
            <a:r>
              <a:rPr lang="en-US" dirty="0">
                <a:latin typeface="Baskerville"/>
                <a:cs typeface="Baskerville"/>
              </a:rPr>
              <a:t> o la </a:t>
            </a:r>
            <a:r>
              <a:rPr lang="en-US" dirty="0" err="1">
                <a:latin typeface="Baskerville"/>
                <a:cs typeface="Baskerville"/>
              </a:rPr>
              <a:t>intuición</a:t>
            </a:r>
            <a:r>
              <a:rPr lang="en-US" dirty="0" smtClean="0">
                <a:latin typeface="Baskerville"/>
                <a:cs typeface="Baskerville"/>
              </a:rPr>
              <a:t>)</a:t>
            </a:r>
          </a:p>
          <a:p>
            <a:pPr lvl="1"/>
            <a:r>
              <a:rPr lang="en-US" dirty="0" err="1">
                <a:latin typeface="Baskerville"/>
                <a:cs typeface="Baskerville"/>
              </a:rPr>
              <a:t>Pensamiento</a:t>
            </a:r>
            <a:r>
              <a:rPr lang="en-US" dirty="0">
                <a:latin typeface="Baskerville"/>
                <a:cs typeface="Baskerville"/>
              </a:rPr>
              <a:t> de </a:t>
            </a:r>
            <a:r>
              <a:rPr lang="en-US" dirty="0" err="1">
                <a:latin typeface="Baskerville"/>
                <a:cs typeface="Baskerville"/>
              </a:rPr>
              <a:t>asimilación</a:t>
            </a:r>
            <a:r>
              <a:rPr lang="en-US" dirty="0">
                <a:latin typeface="Baskerville"/>
                <a:cs typeface="Baskerville"/>
              </a:rPr>
              <a:t> (</a:t>
            </a:r>
            <a:r>
              <a:rPr lang="en-US" dirty="0" err="1">
                <a:latin typeface="Baskerville"/>
                <a:cs typeface="Baskerville"/>
              </a:rPr>
              <a:t>revisar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críticamente</a:t>
            </a:r>
            <a:r>
              <a:rPr lang="en-US" dirty="0">
                <a:latin typeface="Baskerville"/>
                <a:cs typeface="Baskerville"/>
              </a:rPr>
              <a:t> el valor de la </a:t>
            </a:r>
            <a:r>
              <a:rPr lang="en-US" dirty="0" err="1">
                <a:latin typeface="Baskerville"/>
                <a:cs typeface="Baskerville"/>
              </a:rPr>
              <a:t>información</a:t>
            </a:r>
            <a:r>
              <a:rPr lang="en-US" dirty="0">
                <a:latin typeface="Baskerville"/>
                <a:cs typeface="Baskerville"/>
              </a:rPr>
              <a:t> antes de la </a:t>
            </a:r>
            <a:r>
              <a:rPr lang="en-US" dirty="0" err="1">
                <a:latin typeface="Baskerville"/>
                <a:cs typeface="Baskerville"/>
              </a:rPr>
              <a:t>aceptación</a:t>
            </a:r>
            <a:r>
              <a:rPr lang="en-US" dirty="0" smtClean="0">
                <a:latin typeface="Baskerville"/>
                <a:cs typeface="Baskerville"/>
              </a:rPr>
              <a:t>)</a:t>
            </a:r>
          </a:p>
          <a:p>
            <a:pPr lvl="1"/>
            <a:r>
              <a:rPr lang="en-US" dirty="0" err="1">
                <a:latin typeface="Baskerville"/>
                <a:cs typeface="Baskerville"/>
              </a:rPr>
              <a:t>Pensamiento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Deliberativo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>
                <a:latin typeface="Baskerville"/>
                <a:cs typeface="Baskerville"/>
              </a:rPr>
              <a:t>(</a:t>
            </a:r>
            <a:r>
              <a:rPr lang="en-US" dirty="0" err="1">
                <a:latin typeface="Baskerville"/>
                <a:cs typeface="Baskerville"/>
              </a:rPr>
              <a:t>hacer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juicios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sobre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las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creencias</a:t>
            </a:r>
            <a:r>
              <a:rPr lang="en-US" dirty="0">
                <a:latin typeface="Baskerville"/>
                <a:cs typeface="Baskerville"/>
              </a:rPr>
              <a:t> o </a:t>
            </a:r>
            <a:r>
              <a:rPr lang="en-US" dirty="0" err="1">
                <a:latin typeface="Baskerville"/>
                <a:cs typeface="Baskerville"/>
              </a:rPr>
              <a:t>conclusiones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que</a:t>
            </a:r>
            <a:r>
              <a:rPr lang="en-US" dirty="0">
                <a:latin typeface="Baskerville"/>
                <a:cs typeface="Baskerville"/>
              </a:rPr>
              <a:t> se </a:t>
            </a:r>
            <a:r>
              <a:rPr lang="en-US" dirty="0" err="1">
                <a:latin typeface="Baskerville"/>
                <a:cs typeface="Baskerville"/>
              </a:rPr>
              <a:t>basan</a:t>
            </a:r>
            <a:r>
              <a:rPr lang="en-US" dirty="0">
                <a:latin typeface="Baskerville"/>
                <a:cs typeface="Baskerville"/>
              </a:rPr>
              <a:t> en la </a:t>
            </a:r>
            <a:r>
              <a:rPr lang="en-US" dirty="0" err="1">
                <a:latin typeface="Baskerville"/>
                <a:cs typeface="Baskerville"/>
              </a:rPr>
              <a:t>evidencia</a:t>
            </a:r>
            <a:r>
              <a:rPr lang="en-US" dirty="0" smtClean="0">
                <a:latin typeface="Baskerville"/>
                <a:cs typeface="Baskerville"/>
              </a:rPr>
              <a:t>)</a:t>
            </a:r>
          </a:p>
          <a:p>
            <a:r>
              <a:rPr lang="en-US" dirty="0">
                <a:latin typeface="Baskerville"/>
                <a:cs typeface="Baskerville"/>
              </a:rPr>
              <a:t>Los </a:t>
            </a:r>
            <a:r>
              <a:rPr lang="en-US" dirty="0" err="1">
                <a:latin typeface="Baskerville"/>
                <a:cs typeface="Baskerville"/>
              </a:rPr>
              <a:t>estudiantes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deben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estar</a:t>
            </a:r>
            <a:r>
              <a:rPr lang="en-US" dirty="0">
                <a:latin typeface="Baskerville"/>
                <a:cs typeface="Baskerville"/>
              </a:rPr>
              <a:t> "</a:t>
            </a:r>
            <a:r>
              <a:rPr lang="en-US" dirty="0" err="1">
                <a:latin typeface="Baskerville"/>
                <a:cs typeface="Baskerville"/>
              </a:rPr>
              <a:t>comprometidos</a:t>
            </a:r>
            <a:r>
              <a:rPr lang="en-US" dirty="0">
                <a:latin typeface="Baskerville"/>
                <a:cs typeface="Baskerville"/>
              </a:rPr>
              <a:t>" </a:t>
            </a:r>
            <a:r>
              <a:rPr lang="en-US" dirty="0" err="1">
                <a:latin typeface="Baskerville"/>
                <a:cs typeface="Baskerville"/>
              </a:rPr>
              <a:t>para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que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puedan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aprender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las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habilidades</a:t>
            </a:r>
            <a:r>
              <a:rPr lang="en-US" dirty="0">
                <a:latin typeface="Baskerville"/>
                <a:cs typeface="Baskerville"/>
              </a:rPr>
              <a:t> de </a:t>
            </a:r>
            <a:r>
              <a:rPr lang="en-US" dirty="0" err="1">
                <a:latin typeface="Baskerville"/>
                <a:cs typeface="Baskerville"/>
              </a:rPr>
              <a:t>pensamiento</a:t>
            </a:r>
            <a:r>
              <a:rPr lang="en-US" dirty="0">
                <a:latin typeface="Baskerville"/>
                <a:cs typeface="Baskerville"/>
              </a:rPr>
              <a:t> de alto </a:t>
            </a:r>
            <a:r>
              <a:rPr lang="en-US" dirty="0" err="1">
                <a:latin typeface="Baskerville"/>
                <a:cs typeface="Baskerville"/>
              </a:rPr>
              <a:t>nivel</a:t>
            </a:r>
            <a:r>
              <a:rPr lang="en-US" dirty="0">
                <a:latin typeface="Baskerville"/>
                <a:cs typeface="Baskerville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4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7162800" cy="1036638"/>
          </a:xfrm>
        </p:spPr>
        <p:txBody>
          <a:bodyPr/>
          <a:lstStyle/>
          <a:p>
            <a:r>
              <a:rPr lang="en-US" sz="3600" dirty="0" err="1">
                <a:latin typeface="Baskerville"/>
                <a:cs typeface="Baskerville"/>
              </a:rPr>
              <a:t>Habilidades</a:t>
            </a:r>
            <a:r>
              <a:rPr lang="en-US" sz="3600" dirty="0">
                <a:latin typeface="Baskerville"/>
                <a:cs typeface="Baskerville"/>
              </a:rPr>
              <a:t> </a:t>
            </a:r>
            <a:r>
              <a:rPr lang="en-US" sz="3600" dirty="0" smtClean="0">
                <a:latin typeface="Baskerville"/>
                <a:cs typeface="Baskerville"/>
              </a:rPr>
              <a:t>de </a:t>
            </a:r>
            <a:r>
              <a:rPr lang="en-US" sz="3600" dirty="0" err="1">
                <a:latin typeface="Baskerville"/>
                <a:cs typeface="Baskerville"/>
              </a:rPr>
              <a:t>Pensamiento</a:t>
            </a:r>
            <a:r>
              <a:rPr lang="en-US" sz="3600" dirty="0">
                <a:latin typeface="Baskerville"/>
                <a:cs typeface="Baskerville"/>
              </a:rPr>
              <a:t> </a:t>
            </a:r>
            <a:r>
              <a:rPr lang="en-US" sz="3600" dirty="0" err="1">
                <a:latin typeface="Baskerville"/>
                <a:cs typeface="Baskerville"/>
              </a:rPr>
              <a:t>Crítico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SzPct val="100000"/>
            </a:pPr>
            <a:r>
              <a:rPr lang="en-US" dirty="0" err="1">
                <a:latin typeface="Baskerville"/>
                <a:cs typeface="Baskerville"/>
              </a:rPr>
              <a:t>Identificar</a:t>
            </a:r>
            <a:r>
              <a:rPr lang="en-US" dirty="0">
                <a:latin typeface="Baskerville"/>
                <a:cs typeface="Baskerville"/>
              </a:rPr>
              <a:t> y </a:t>
            </a:r>
            <a:r>
              <a:rPr lang="en-US" dirty="0" err="1">
                <a:latin typeface="Baskerville"/>
                <a:cs typeface="Baskerville"/>
              </a:rPr>
              <a:t>clarificar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problemas</a:t>
            </a:r>
            <a:endParaRPr lang="en-US" dirty="0" smtClean="0">
              <a:latin typeface="Baskerville"/>
              <a:cs typeface="Baskerville"/>
            </a:endParaRPr>
          </a:p>
          <a:p>
            <a:pPr marL="457200" indent="-457200">
              <a:buSzPct val="100000"/>
            </a:pPr>
            <a:r>
              <a:rPr lang="en-US" dirty="0" err="1" smtClean="0">
                <a:latin typeface="Baskerville"/>
                <a:cs typeface="Baskerville"/>
              </a:rPr>
              <a:t>Hacer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preguntas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adecuadas</a:t>
            </a:r>
            <a:endParaRPr lang="en-US" dirty="0" smtClean="0">
              <a:latin typeface="Baskerville"/>
              <a:cs typeface="Baskerville"/>
            </a:endParaRPr>
          </a:p>
          <a:p>
            <a:pPr marL="457200" indent="-457200">
              <a:buSzPct val="100000"/>
            </a:pPr>
            <a:r>
              <a:rPr lang="en-US" dirty="0" err="1" smtClean="0">
                <a:latin typeface="Baskerville"/>
                <a:cs typeface="Baskerville"/>
              </a:rPr>
              <a:t>Analizar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situaciones</a:t>
            </a:r>
            <a:endParaRPr lang="en-US" dirty="0" smtClean="0">
              <a:latin typeface="Baskerville"/>
              <a:cs typeface="Baskerville"/>
            </a:endParaRPr>
          </a:p>
          <a:p>
            <a:pPr marL="457200" indent="-457200">
              <a:buSzPct val="100000"/>
            </a:pPr>
            <a:r>
              <a:rPr lang="en-US" dirty="0" err="1">
                <a:latin typeface="Baskerville"/>
                <a:cs typeface="Baskerville"/>
              </a:rPr>
              <a:t>Distinguir</a:t>
            </a:r>
            <a:r>
              <a:rPr lang="en-US" dirty="0">
                <a:latin typeface="Baskerville"/>
                <a:cs typeface="Baskerville"/>
              </a:rPr>
              <a:t> entre </a:t>
            </a:r>
            <a:r>
              <a:rPr lang="en-US" dirty="0" err="1">
                <a:latin typeface="Baskerville"/>
                <a:cs typeface="Baskerville"/>
              </a:rPr>
              <a:t>hecho</a:t>
            </a:r>
            <a:r>
              <a:rPr lang="en-US" dirty="0">
                <a:latin typeface="Baskerville"/>
                <a:cs typeface="Baskerville"/>
              </a:rPr>
              <a:t> y la </a:t>
            </a:r>
            <a:r>
              <a:rPr lang="en-US" dirty="0" err="1" smtClean="0">
                <a:latin typeface="Baskerville"/>
                <a:cs typeface="Baskerville"/>
              </a:rPr>
              <a:t>inferencia</a:t>
            </a:r>
            <a:endParaRPr lang="en-US" dirty="0" smtClean="0">
              <a:latin typeface="Baskerville"/>
              <a:cs typeface="Baskerville"/>
            </a:endParaRPr>
          </a:p>
          <a:p>
            <a:pPr marL="457200" indent="-457200">
              <a:buSzPct val="100000"/>
            </a:pPr>
            <a:r>
              <a:rPr lang="en-US" dirty="0" err="1" smtClean="0">
                <a:latin typeface="Baskerville"/>
                <a:cs typeface="Baskerville"/>
              </a:rPr>
              <a:t>Evaluar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información</a:t>
            </a:r>
            <a:r>
              <a:rPr lang="en-US" dirty="0">
                <a:latin typeface="Baskerville"/>
                <a:cs typeface="Baskerville"/>
              </a:rPr>
              <a:t> y los </a:t>
            </a:r>
            <a:r>
              <a:rPr lang="en-US" dirty="0" err="1">
                <a:latin typeface="Baskerville"/>
                <a:cs typeface="Baskerville"/>
              </a:rPr>
              <a:t>resultados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relevantes</a:t>
            </a:r>
            <a:endParaRPr lang="en-US" dirty="0" smtClean="0">
              <a:latin typeface="Baskerville"/>
              <a:cs typeface="Baskerville"/>
            </a:endParaRPr>
          </a:p>
          <a:p>
            <a:pPr marL="457200" indent="-457200">
              <a:buSzPct val="100000"/>
            </a:pPr>
            <a:r>
              <a:rPr lang="en-US" dirty="0" err="1">
                <a:latin typeface="Baskerville"/>
                <a:cs typeface="Baskerville"/>
              </a:rPr>
              <a:t>H</a:t>
            </a:r>
            <a:r>
              <a:rPr lang="en-US" dirty="0" err="1" smtClean="0">
                <a:latin typeface="Baskerville"/>
                <a:cs typeface="Baskerville"/>
              </a:rPr>
              <a:t>acer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predicciones</a:t>
            </a:r>
            <a:endParaRPr lang="en-US" dirty="0" smtClean="0">
              <a:latin typeface="Baskerville"/>
              <a:cs typeface="Baskerville"/>
            </a:endParaRPr>
          </a:p>
          <a:p>
            <a:pPr marL="457200" indent="-457200">
              <a:buSzPct val="100000"/>
            </a:pPr>
            <a:r>
              <a:rPr lang="en-US" dirty="0" err="1">
                <a:latin typeface="Baskerville"/>
                <a:cs typeface="Baskerville"/>
              </a:rPr>
              <a:t>Identificar</a:t>
            </a:r>
            <a:r>
              <a:rPr lang="en-US" dirty="0">
                <a:latin typeface="Baskerville"/>
                <a:cs typeface="Baskerville"/>
              </a:rPr>
              <a:t> y </a:t>
            </a:r>
            <a:r>
              <a:rPr lang="en-US" dirty="0" err="1">
                <a:latin typeface="Baskerville"/>
                <a:cs typeface="Baskerville"/>
              </a:rPr>
              <a:t>evaluar</a:t>
            </a:r>
            <a:r>
              <a:rPr lang="en-US" dirty="0">
                <a:latin typeface="Baskerville"/>
                <a:cs typeface="Baskerville"/>
              </a:rPr>
              <a:t> los </a:t>
            </a:r>
            <a:r>
              <a:rPr lang="en-US" dirty="0" err="1" smtClean="0">
                <a:latin typeface="Baskerville"/>
                <a:cs typeface="Baskerville"/>
              </a:rPr>
              <a:t>supuestos</a:t>
            </a:r>
            <a:endParaRPr lang="en-US" dirty="0" smtClean="0">
              <a:latin typeface="Baskerville"/>
              <a:cs typeface="Baskerville"/>
            </a:endParaRPr>
          </a:p>
          <a:p>
            <a:pPr marL="457200" indent="-457200">
              <a:buSzPct val="100000"/>
            </a:pPr>
            <a:r>
              <a:rPr lang="en-US" dirty="0" err="1" smtClean="0">
                <a:latin typeface="Baskerville"/>
                <a:cs typeface="Baskerville"/>
              </a:rPr>
              <a:t>Hacer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conclusiones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basadas</a:t>
            </a:r>
            <a:r>
              <a:rPr lang="en-US" dirty="0">
                <a:latin typeface="Baskerville"/>
                <a:cs typeface="Baskerville"/>
              </a:rPr>
              <a:t> en la </a:t>
            </a:r>
            <a:r>
              <a:rPr lang="en-US" dirty="0" err="1">
                <a:latin typeface="Baskerville"/>
                <a:cs typeface="Baskerville"/>
              </a:rPr>
              <a:t>evidencia</a:t>
            </a:r>
            <a:endParaRPr lang="en-US" dirty="0">
              <a:latin typeface="Baskerville"/>
              <a:cs typeface="Baskerville"/>
            </a:endParaRPr>
          </a:p>
          <a:p>
            <a:pPr marL="457200" indent="-457200" defTabSz="-2517775">
              <a:buSzPct val="100000"/>
            </a:pPr>
            <a:r>
              <a:rPr lang="en-US" dirty="0" err="1">
                <a:latin typeface="Baskerville"/>
                <a:cs typeface="Baskerville"/>
              </a:rPr>
              <a:t>Evaluar</a:t>
            </a:r>
            <a:r>
              <a:rPr lang="en-US" dirty="0">
                <a:latin typeface="Baskerville"/>
                <a:cs typeface="Baskerville"/>
              </a:rPr>
              <a:t> el </a:t>
            </a:r>
            <a:r>
              <a:rPr lang="en-US" dirty="0" err="1">
                <a:latin typeface="Baskerville"/>
                <a:cs typeface="Baskerville"/>
              </a:rPr>
              <a:t>propio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pensamiento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4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Baskerville"/>
                <a:cs typeface="Baskerville"/>
              </a:rPr>
              <a:t>Razonamiento</a:t>
            </a:r>
            <a:r>
              <a:rPr lang="en-US" sz="3600" dirty="0" smtClean="0">
                <a:latin typeface="Baskerville"/>
                <a:cs typeface="Baskerville"/>
              </a:rPr>
              <a:t> </a:t>
            </a:r>
            <a:r>
              <a:rPr lang="en-US" sz="3600" dirty="0" err="1" smtClean="0">
                <a:latin typeface="Baskerville"/>
                <a:cs typeface="Baskerville"/>
              </a:rPr>
              <a:t>Cientifico</a:t>
            </a:r>
            <a:endParaRPr lang="en-US" sz="3600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7086600" cy="441960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SzPct val="100000"/>
            </a:pPr>
            <a:r>
              <a:rPr lang="en-US" dirty="0" err="1" smtClean="0">
                <a:latin typeface="Baskerville"/>
                <a:cs typeface="Baskerville"/>
              </a:rPr>
              <a:t>Hacer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preguntas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sobre</a:t>
            </a:r>
            <a:r>
              <a:rPr lang="en-US" dirty="0">
                <a:latin typeface="Baskerville"/>
                <a:cs typeface="Baskerville"/>
              </a:rPr>
              <a:t> la base de </a:t>
            </a:r>
            <a:r>
              <a:rPr lang="en-US" dirty="0" err="1">
                <a:latin typeface="Baskerville"/>
                <a:cs typeface="Baskerville"/>
              </a:rPr>
              <a:t>las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observaciones</a:t>
            </a:r>
            <a:endParaRPr lang="en-US" dirty="0" smtClean="0">
              <a:latin typeface="Baskerville"/>
              <a:cs typeface="Baskerville"/>
            </a:endParaRPr>
          </a:p>
          <a:p>
            <a:pPr marL="285750" indent="-285750">
              <a:buSzPct val="100000"/>
            </a:pPr>
            <a:r>
              <a:rPr lang="en-US" dirty="0" err="1">
                <a:latin typeface="Baskerville"/>
                <a:cs typeface="Baskerville"/>
              </a:rPr>
              <a:t>Crear</a:t>
            </a:r>
            <a:r>
              <a:rPr lang="en-US" dirty="0">
                <a:latin typeface="Baskerville"/>
                <a:cs typeface="Baskerville"/>
              </a:rPr>
              <a:t> un </a:t>
            </a:r>
            <a:r>
              <a:rPr lang="en-US" dirty="0" err="1">
                <a:latin typeface="Baskerville"/>
                <a:cs typeface="Baskerville"/>
              </a:rPr>
              <a:t>protocolo</a:t>
            </a:r>
            <a:r>
              <a:rPr lang="en-US" dirty="0">
                <a:latin typeface="Baskerville"/>
                <a:cs typeface="Baskerville"/>
              </a:rPr>
              <a:t> de </a:t>
            </a:r>
            <a:r>
              <a:rPr lang="en-US" dirty="0" err="1">
                <a:latin typeface="Baskerville"/>
                <a:cs typeface="Baskerville"/>
              </a:rPr>
              <a:t>observación</a:t>
            </a:r>
            <a:r>
              <a:rPr lang="en-US" dirty="0">
                <a:latin typeface="Baskerville"/>
                <a:cs typeface="Baskerville"/>
              </a:rPr>
              <a:t> / </a:t>
            </a:r>
            <a:r>
              <a:rPr lang="en-US" dirty="0" smtClean="0">
                <a:latin typeface="Baskerville"/>
                <a:cs typeface="Baskerville"/>
              </a:rPr>
              <a:t>experimental</a:t>
            </a:r>
          </a:p>
          <a:p>
            <a:pPr marL="285750" indent="-285750">
              <a:buSzPct val="100000"/>
            </a:pPr>
            <a:r>
              <a:rPr lang="en-US" dirty="0" err="1">
                <a:latin typeface="Baskerville"/>
                <a:cs typeface="Baskerville"/>
              </a:rPr>
              <a:t>Reunir</a:t>
            </a:r>
            <a:r>
              <a:rPr lang="en-US" dirty="0">
                <a:latin typeface="Baskerville"/>
                <a:cs typeface="Baskerville"/>
              </a:rPr>
              <a:t> e </a:t>
            </a:r>
            <a:r>
              <a:rPr lang="en-US" dirty="0" err="1">
                <a:latin typeface="Baskerville"/>
                <a:cs typeface="Baskerville"/>
              </a:rPr>
              <a:t>interpretar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datos</a:t>
            </a:r>
            <a:r>
              <a:rPr lang="en-US" dirty="0">
                <a:latin typeface="Baskerville"/>
                <a:cs typeface="Baskerville"/>
              </a:rPr>
              <a:t> de </a:t>
            </a:r>
            <a:r>
              <a:rPr lang="en-US" dirty="0" err="1">
                <a:latin typeface="Baskerville"/>
                <a:cs typeface="Baskerville"/>
              </a:rPr>
              <a:t>observación</a:t>
            </a:r>
            <a:r>
              <a:rPr lang="en-US" dirty="0">
                <a:latin typeface="Baskerville"/>
                <a:cs typeface="Baskerville"/>
              </a:rPr>
              <a:t> y / o </a:t>
            </a:r>
            <a:r>
              <a:rPr lang="en-US" dirty="0" err="1">
                <a:latin typeface="Baskerville"/>
                <a:cs typeface="Baskerville"/>
              </a:rPr>
              <a:t>experimento</a:t>
            </a:r>
            <a:endParaRPr lang="en-US" dirty="0">
              <a:latin typeface="Baskerville"/>
              <a:cs typeface="Baskerville"/>
            </a:endParaRPr>
          </a:p>
          <a:p>
            <a:pPr marL="285750" indent="-285750">
              <a:buSzPct val="100000"/>
            </a:pPr>
            <a:r>
              <a:rPr lang="en-US" dirty="0" err="1" smtClean="0">
                <a:latin typeface="Baskerville"/>
                <a:cs typeface="Baskerville"/>
              </a:rPr>
              <a:t>Hacer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conclusiones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basadas</a:t>
            </a:r>
            <a:r>
              <a:rPr lang="en-US" dirty="0">
                <a:latin typeface="Baskerville"/>
                <a:cs typeface="Baskerville"/>
              </a:rPr>
              <a:t> en la </a:t>
            </a:r>
            <a:r>
              <a:rPr lang="en-US" dirty="0" err="1">
                <a:latin typeface="Baskerville"/>
                <a:cs typeface="Baskerville"/>
              </a:rPr>
              <a:t>evidencia</a:t>
            </a:r>
            <a:endParaRPr lang="en-US" dirty="0">
              <a:latin typeface="Baskerville"/>
              <a:cs typeface="Baskerville"/>
            </a:endParaRPr>
          </a:p>
          <a:p>
            <a:pPr marL="285750" indent="-285750">
              <a:buSzPct val="100000"/>
            </a:pPr>
            <a:r>
              <a:rPr lang="en-US" dirty="0" err="1" smtClean="0">
                <a:latin typeface="Baskerville"/>
                <a:cs typeface="Baskerville"/>
              </a:rPr>
              <a:t>Pensar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>
                <a:latin typeface="Baskerville"/>
                <a:cs typeface="Baskerville"/>
              </a:rPr>
              <a:t>con </a:t>
            </a:r>
            <a:r>
              <a:rPr lang="en-US" dirty="0" err="1">
                <a:latin typeface="Baskerville"/>
                <a:cs typeface="Baskerville"/>
              </a:rPr>
              <a:t>cuidado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acerca</a:t>
            </a:r>
            <a:r>
              <a:rPr lang="en-US" dirty="0">
                <a:latin typeface="Baskerville"/>
                <a:cs typeface="Baskerville"/>
              </a:rPr>
              <a:t> de </a:t>
            </a:r>
            <a:r>
              <a:rPr lang="en-US" dirty="0" err="1">
                <a:latin typeface="Baskerville"/>
                <a:cs typeface="Baskerville"/>
              </a:rPr>
              <a:t>suposiciones</a:t>
            </a:r>
            <a:r>
              <a:rPr lang="en-US" dirty="0">
                <a:latin typeface="Baskerville"/>
                <a:cs typeface="Baskerville"/>
              </a:rPr>
              <a:t>, </a:t>
            </a:r>
            <a:r>
              <a:rPr lang="en-US" dirty="0" err="1">
                <a:latin typeface="Baskerville"/>
                <a:cs typeface="Baskerville"/>
              </a:rPr>
              <a:t>conclusiones</a:t>
            </a:r>
            <a:r>
              <a:rPr lang="en-US" dirty="0">
                <a:latin typeface="Baskerville"/>
                <a:cs typeface="Baskerville"/>
              </a:rPr>
              <a:t>, </a:t>
            </a:r>
            <a:r>
              <a:rPr lang="en-US" dirty="0" err="1">
                <a:latin typeface="Baskerville"/>
                <a:cs typeface="Baskerville"/>
              </a:rPr>
              <a:t>implicaciones</a:t>
            </a:r>
            <a:r>
              <a:rPr lang="en-US" dirty="0">
                <a:latin typeface="Baskerville"/>
                <a:cs typeface="Baskerville"/>
              </a:rPr>
              <a:t> y </a:t>
            </a:r>
            <a:r>
              <a:rPr lang="en-US" dirty="0" err="1" smtClean="0">
                <a:latin typeface="Baskerville"/>
                <a:cs typeface="Baskerville"/>
              </a:rPr>
              <a:t>consecuencias</a:t>
            </a:r>
            <a:endParaRPr lang="en-US" dirty="0" smtClean="0">
              <a:latin typeface="Baskerville"/>
              <a:cs typeface="Baskerville"/>
            </a:endParaRPr>
          </a:p>
          <a:p>
            <a:pPr marL="285750" indent="-285750">
              <a:buSzPct val="100000"/>
            </a:pPr>
            <a:r>
              <a:rPr lang="en-US" dirty="0" err="1" smtClean="0">
                <a:latin typeface="Baskerville"/>
                <a:cs typeface="Baskerville"/>
              </a:rPr>
              <a:t>Poner</a:t>
            </a:r>
            <a:r>
              <a:rPr lang="en-US" dirty="0" smtClean="0">
                <a:latin typeface="Baskerville"/>
                <a:cs typeface="Baskerville"/>
              </a:rPr>
              <a:t> a </a:t>
            </a:r>
            <a:r>
              <a:rPr lang="en-US" dirty="0" err="1" smtClean="0">
                <a:latin typeface="Baskerville"/>
                <a:cs typeface="Baskerville"/>
              </a:rPr>
              <a:t>prueba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tus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conclusiones</a:t>
            </a:r>
            <a:r>
              <a:rPr lang="en-US" dirty="0">
                <a:latin typeface="Baskerville"/>
                <a:cs typeface="Baskerville"/>
              </a:rPr>
              <a:t> o </a:t>
            </a:r>
            <a:r>
              <a:rPr lang="en-US" dirty="0" err="1" smtClean="0">
                <a:latin typeface="Baskerville"/>
                <a:cs typeface="Baskerville"/>
              </a:rPr>
              <a:t>predicciones</a:t>
            </a:r>
            <a:endParaRPr lang="en-US" dirty="0" smtClean="0">
              <a:latin typeface="Baskerville"/>
              <a:cs typeface="Baskerville"/>
            </a:endParaRPr>
          </a:p>
          <a:p>
            <a:pPr marL="285750" indent="-285750">
              <a:buSzPct val="100000"/>
            </a:pPr>
            <a:r>
              <a:rPr lang="en-US" dirty="0" err="1" smtClean="0">
                <a:latin typeface="Baskerville"/>
                <a:cs typeface="Baskerville"/>
              </a:rPr>
              <a:t>Comparar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>
                <a:latin typeface="Baskerville"/>
                <a:cs typeface="Baskerville"/>
              </a:rPr>
              <a:t>y defender </a:t>
            </a:r>
            <a:r>
              <a:rPr lang="en-US" dirty="0" err="1">
                <a:latin typeface="Baskerville"/>
                <a:cs typeface="Baskerville"/>
              </a:rPr>
              <a:t>las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afirmaciones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científicas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0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Baskerville"/>
                <a:cs typeface="Baskerville"/>
              </a:rPr>
              <a:t>Conocimiento</a:t>
            </a:r>
            <a:r>
              <a:rPr lang="en-US" sz="3600" dirty="0">
                <a:latin typeface="Baskerville"/>
                <a:cs typeface="Baskerville"/>
              </a:rPr>
              <a:t> </a:t>
            </a:r>
            <a:r>
              <a:rPr lang="en-US" sz="3600" dirty="0" smtClean="0">
                <a:latin typeface="Baskerville"/>
                <a:cs typeface="Baskerville"/>
              </a:rPr>
              <a:t>vs. </a:t>
            </a:r>
            <a:r>
              <a:rPr lang="en-US" sz="3600" dirty="0">
                <a:latin typeface="Baskerville"/>
                <a:cs typeface="Baskerville"/>
              </a:rPr>
              <a:t>Fe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Baskerville"/>
                <a:cs typeface="Baskerville"/>
              </a:rPr>
              <a:t>El </a:t>
            </a:r>
            <a:r>
              <a:rPr lang="en-US" dirty="0" err="1">
                <a:latin typeface="Baskerville"/>
                <a:cs typeface="Baskerville"/>
              </a:rPr>
              <a:t>conocimiento</a:t>
            </a:r>
            <a:r>
              <a:rPr lang="en-US" dirty="0">
                <a:latin typeface="Baskerville"/>
                <a:cs typeface="Baskerville"/>
              </a:rPr>
              <a:t> es </a:t>
            </a:r>
            <a:r>
              <a:rPr lang="en-US" dirty="0" err="1">
                <a:latin typeface="Baskerville"/>
                <a:cs typeface="Baskerville"/>
              </a:rPr>
              <a:t>una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creencia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justificada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r>
              <a:rPr lang="en-US" dirty="0">
                <a:latin typeface="Baskerville"/>
                <a:cs typeface="Baskerville"/>
              </a:rPr>
              <a:t>Si </a:t>
            </a:r>
            <a:r>
              <a:rPr lang="en-US" dirty="0" err="1">
                <a:latin typeface="Baskerville"/>
                <a:cs typeface="Baskerville"/>
              </a:rPr>
              <a:t>decimos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que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sabemos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algo</a:t>
            </a:r>
            <a:r>
              <a:rPr lang="en-US" dirty="0">
                <a:latin typeface="Baskerville"/>
                <a:cs typeface="Baskerville"/>
              </a:rPr>
              <a:t>, </a:t>
            </a:r>
            <a:r>
              <a:rPr lang="en-US" dirty="0" err="1">
                <a:latin typeface="Baskerville"/>
                <a:cs typeface="Baskerville"/>
              </a:rPr>
              <a:t>debemos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tener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evidencia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r>
              <a:rPr lang="en-US" dirty="0">
                <a:latin typeface="Baskerville"/>
                <a:cs typeface="Baskerville"/>
              </a:rPr>
              <a:t>¿</a:t>
            </a:r>
            <a:r>
              <a:rPr lang="en-US" dirty="0" err="1">
                <a:latin typeface="Baskerville"/>
                <a:cs typeface="Baskerville"/>
              </a:rPr>
              <a:t>Sabemos</a:t>
            </a:r>
            <a:r>
              <a:rPr lang="en-US" dirty="0">
                <a:latin typeface="Baskerville"/>
                <a:cs typeface="Baskerville"/>
              </a:rPr>
              <a:t> o </a:t>
            </a:r>
            <a:r>
              <a:rPr lang="en-US" dirty="0" err="1">
                <a:latin typeface="Baskerville"/>
                <a:cs typeface="Baskerville"/>
              </a:rPr>
              <a:t>simplemente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creemos</a:t>
            </a:r>
            <a:r>
              <a:rPr lang="en-US" dirty="0">
                <a:latin typeface="Baskerville"/>
                <a:cs typeface="Baskerville"/>
              </a:rPr>
              <a:t> lo </a:t>
            </a:r>
            <a:r>
              <a:rPr lang="en-US" dirty="0" err="1">
                <a:latin typeface="Baskerville"/>
                <a:cs typeface="Baskerville"/>
              </a:rPr>
              <a:t>siguiente</a:t>
            </a:r>
            <a:r>
              <a:rPr lang="en-US" dirty="0" smtClean="0">
                <a:latin typeface="Baskerville"/>
                <a:cs typeface="Baskerville"/>
              </a:rPr>
              <a:t>?</a:t>
            </a:r>
          </a:p>
          <a:p>
            <a:pPr lvl="1"/>
            <a:r>
              <a:rPr lang="en-US" dirty="0" smtClean="0">
                <a:latin typeface="Baskerville"/>
                <a:cs typeface="Baskerville"/>
              </a:rPr>
              <a:t>La </a:t>
            </a:r>
            <a:r>
              <a:rPr lang="en-US" dirty="0" err="1" smtClean="0">
                <a:latin typeface="Baskerville"/>
                <a:cs typeface="Baskerville"/>
              </a:rPr>
              <a:t>tierra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>
                <a:latin typeface="Baskerville"/>
                <a:cs typeface="Baskerville"/>
              </a:rPr>
              <a:t>es </a:t>
            </a:r>
            <a:r>
              <a:rPr lang="en-US" dirty="0" err="1">
                <a:latin typeface="Baskerville"/>
                <a:cs typeface="Baskerville"/>
              </a:rPr>
              <a:t>esférica</a:t>
            </a:r>
            <a:r>
              <a:rPr lang="en-US" dirty="0">
                <a:latin typeface="Baskerville"/>
                <a:cs typeface="Baskerville"/>
              </a:rPr>
              <a:t> (</a:t>
            </a:r>
            <a:r>
              <a:rPr lang="en-US" dirty="0" err="1">
                <a:latin typeface="Baskerville"/>
                <a:cs typeface="Baskerville"/>
              </a:rPr>
              <a:t>esferoide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achatado</a:t>
            </a:r>
            <a:r>
              <a:rPr lang="en-US" dirty="0" smtClean="0">
                <a:latin typeface="Baskerville"/>
                <a:cs typeface="Baskerville"/>
              </a:rPr>
              <a:t>)</a:t>
            </a:r>
          </a:p>
          <a:p>
            <a:pPr lvl="1"/>
            <a:r>
              <a:rPr lang="en-US" dirty="0" smtClean="0">
                <a:latin typeface="Baskerville"/>
                <a:cs typeface="Baskerville"/>
              </a:rPr>
              <a:t>La </a:t>
            </a:r>
            <a:r>
              <a:rPr lang="en-US" dirty="0" err="1" smtClean="0">
                <a:latin typeface="Baskerville"/>
                <a:cs typeface="Baskerville"/>
              </a:rPr>
              <a:t>tierra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orbita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alrededor</a:t>
            </a:r>
            <a:r>
              <a:rPr lang="en-US" dirty="0">
                <a:latin typeface="Baskerville"/>
                <a:cs typeface="Baskerville"/>
              </a:rPr>
              <a:t> del Sol </a:t>
            </a:r>
            <a:r>
              <a:rPr lang="en-US" dirty="0" err="1">
                <a:latin typeface="Baskerville"/>
                <a:cs typeface="Baskerville"/>
              </a:rPr>
              <a:t>cada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año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err="1">
                <a:latin typeface="Baskerville"/>
                <a:cs typeface="Baskerville"/>
              </a:rPr>
              <a:t>Estos</a:t>
            </a:r>
            <a:r>
              <a:rPr lang="en-US" dirty="0">
                <a:latin typeface="Baskerville"/>
                <a:cs typeface="Baskerville"/>
              </a:rPr>
              <a:t> son los "</a:t>
            </a:r>
            <a:r>
              <a:rPr lang="en-US" dirty="0" err="1">
                <a:latin typeface="Baskerville"/>
                <a:cs typeface="Baskerville"/>
              </a:rPr>
              <a:t>artículos</a:t>
            </a:r>
            <a:r>
              <a:rPr lang="en-US" dirty="0">
                <a:latin typeface="Baskerville"/>
                <a:cs typeface="Baskerville"/>
              </a:rPr>
              <a:t> de </a:t>
            </a:r>
            <a:r>
              <a:rPr lang="en-US" dirty="0" err="1">
                <a:latin typeface="Baskerville"/>
                <a:cs typeface="Baskerville"/>
              </a:rPr>
              <a:t>fe</a:t>
            </a:r>
            <a:r>
              <a:rPr lang="en-US" dirty="0">
                <a:latin typeface="Baskerville"/>
                <a:cs typeface="Baskerville"/>
              </a:rPr>
              <a:t>" </a:t>
            </a:r>
            <a:r>
              <a:rPr lang="en-US" dirty="0" err="1">
                <a:latin typeface="Baskerville"/>
                <a:cs typeface="Baskerville"/>
              </a:rPr>
              <a:t>para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muchos</a:t>
            </a:r>
            <a:r>
              <a:rPr lang="en-US" dirty="0">
                <a:latin typeface="Baskerville"/>
                <a:cs typeface="Baskerville"/>
              </a:rPr>
              <a:t> de </a:t>
            </a:r>
            <a:r>
              <a:rPr lang="en-US" dirty="0" err="1">
                <a:latin typeface="Baskerville"/>
                <a:cs typeface="Baskerville"/>
              </a:rPr>
              <a:t>nosotros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r>
              <a:rPr lang="en-US" dirty="0">
                <a:latin typeface="Baskerville"/>
                <a:cs typeface="Baskerville"/>
              </a:rPr>
              <a:t>Hay </a:t>
            </a:r>
            <a:r>
              <a:rPr lang="en-US" dirty="0" err="1">
                <a:latin typeface="Baskerville"/>
                <a:cs typeface="Baskerville"/>
              </a:rPr>
              <a:t>muchas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formas</a:t>
            </a:r>
            <a:r>
              <a:rPr lang="en-US" dirty="0">
                <a:latin typeface="Baskerville"/>
                <a:cs typeface="Baskerville"/>
              </a:rPr>
              <a:t> de </a:t>
            </a:r>
            <a:r>
              <a:rPr lang="en-US" dirty="0" err="1">
                <a:latin typeface="Baskerville"/>
                <a:cs typeface="Baskerville"/>
              </a:rPr>
              <a:t>conocer</a:t>
            </a:r>
            <a:r>
              <a:rPr lang="en-US" dirty="0">
                <a:latin typeface="Baskerville"/>
                <a:cs typeface="Baskerville"/>
              </a:rPr>
              <a:t>, </a:t>
            </a:r>
            <a:r>
              <a:rPr lang="en-US" dirty="0" err="1">
                <a:latin typeface="Baskerville"/>
                <a:cs typeface="Baskerville"/>
              </a:rPr>
              <a:t>pero</a:t>
            </a:r>
            <a:r>
              <a:rPr lang="en-US" dirty="0">
                <a:latin typeface="Baskerville"/>
                <a:cs typeface="Baskerville"/>
              </a:rPr>
              <a:t> la </a:t>
            </a:r>
            <a:r>
              <a:rPr lang="en-US" dirty="0" err="1">
                <a:latin typeface="Baskerville"/>
                <a:cs typeface="Baskerville"/>
              </a:rPr>
              <a:t>mayoría</a:t>
            </a:r>
            <a:r>
              <a:rPr lang="en-US" dirty="0">
                <a:latin typeface="Baskerville"/>
                <a:cs typeface="Baskerville"/>
              </a:rPr>
              <a:t> se </a:t>
            </a:r>
            <a:r>
              <a:rPr lang="en-US" dirty="0" err="1">
                <a:latin typeface="Baskerville"/>
                <a:cs typeface="Baskerville"/>
              </a:rPr>
              <a:t>basan</a:t>
            </a:r>
            <a:r>
              <a:rPr lang="en-US" dirty="0">
                <a:latin typeface="Baskerville"/>
                <a:cs typeface="Baskerville"/>
              </a:rPr>
              <a:t> en la </a:t>
            </a:r>
            <a:r>
              <a:rPr lang="en-US" dirty="0" err="1">
                <a:latin typeface="Baskerville"/>
                <a:cs typeface="Baskerville"/>
              </a:rPr>
              <a:t>autoridad</a:t>
            </a:r>
            <a:r>
              <a:rPr lang="en-US" dirty="0">
                <a:latin typeface="Baskerville"/>
                <a:cs typeface="Baskerville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1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7162800" cy="1036638"/>
          </a:xfrm>
        </p:spPr>
        <p:txBody>
          <a:bodyPr/>
          <a:lstStyle/>
          <a:p>
            <a:r>
              <a:rPr lang="en-US" sz="3600" dirty="0" err="1" smtClean="0">
                <a:latin typeface="Baskerville"/>
                <a:cs typeface="Baskerville"/>
              </a:rPr>
              <a:t>Beneficios</a:t>
            </a:r>
            <a:r>
              <a:rPr lang="en-US" sz="3600" dirty="0" smtClean="0">
                <a:latin typeface="Baskerville"/>
                <a:cs typeface="Baskerville"/>
              </a:rPr>
              <a:t> de </a:t>
            </a:r>
            <a:r>
              <a:rPr lang="en-US" sz="3600" dirty="0" err="1" smtClean="0">
                <a:latin typeface="Baskerville"/>
                <a:cs typeface="Baskerville"/>
              </a:rPr>
              <a:t>Matemáticas</a:t>
            </a:r>
            <a:r>
              <a:rPr lang="en-US" sz="3600" dirty="0" smtClean="0">
                <a:latin typeface="Baskerville"/>
                <a:cs typeface="Baskerville"/>
              </a:rPr>
              <a:t> </a:t>
            </a:r>
            <a:r>
              <a:rPr lang="en-US" sz="3600" dirty="0">
                <a:latin typeface="Baskerville"/>
                <a:cs typeface="Baskerville"/>
              </a:rPr>
              <a:t>y </a:t>
            </a:r>
            <a:r>
              <a:rPr lang="en-US" sz="3600" dirty="0" err="1">
                <a:latin typeface="Baskerville"/>
                <a:cs typeface="Baskerville"/>
              </a:rPr>
              <a:t>Ciencias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7315200" cy="44196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Baskerville"/>
                <a:cs typeface="Baskerville"/>
              </a:rPr>
              <a:t>El </a:t>
            </a:r>
            <a:r>
              <a:rPr lang="en-US" dirty="0" err="1">
                <a:latin typeface="Baskerville"/>
                <a:cs typeface="Baskerville"/>
              </a:rPr>
              <a:t>razonamiento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inductivo</a:t>
            </a:r>
            <a:r>
              <a:rPr lang="en-US" dirty="0">
                <a:latin typeface="Baskerville"/>
                <a:cs typeface="Baskerville"/>
              </a:rPr>
              <a:t> - </a:t>
            </a:r>
            <a:r>
              <a:rPr lang="en-US" dirty="0" err="1">
                <a:latin typeface="Baskerville"/>
                <a:cs typeface="Baskerville"/>
              </a:rPr>
              <a:t>Hacemos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amplias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generalizaciones</a:t>
            </a:r>
            <a:r>
              <a:rPr lang="en-US" dirty="0">
                <a:latin typeface="Baskerville"/>
                <a:cs typeface="Baskerville"/>
              </a:rPr>
              <a:t> a </a:t>
            </a:r>
            <a:r>
              <a:rPr lang="en-US" dirty="0" err="1">
                <a:latin typeface="Baskerville"/>
                <a:cs typeface="Baskerville"/>
              </a:rPr>
              <a:t>partir</a:t>
            </a:r>
            <a:r>
              <a:rPr lang="en-US" dirty="0">
                <a:latin typeface="Baskerville"/>
                <a:cs typeface="Baskerville"/>
              </a:rPr>
              <a:t> de </a:t>
            </a:r>
            <a:r>
              <a:rPr lang="en-US" dirty="0" smtClean="0">
                <a:latin typeface="Baskerville"/>
                <a:cs typeface="Baskerville"/>
              </a:rPr>
              <a:t>     </a:t>
            </a:r>
            <a:r>
              <a:rPr lang="en-US" dirty="0" err="1" smtClean="0">
                <a:latin typeface="Baskerville"/>
                <a:cs typeface="Baskerville"/>
              </a:rPr>
              <a:t>casos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concretos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r>
              <a:rPr lang="en-US" dirty="0">
                <a:latin typeface="Baskerville"/>
                <a:cs typeface="Baskerville"/>
              </a:rPr>
              <a:t>El </a:t>
            </a:r>
            <a:r>
              <a:rPr lang="en-US" dirty="0" err="1">
                <a:latin typeface="Baskerville"/>
                <a:cs typeface="Baskerville"/>
              </a:rPr>
              <a:t>razonamiento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deductivo</a:t>
            </a:r>
            <a:r>
              <a:rPr lang="en-US" dirty="0">
                <a:latin typeface="Baskerville"/>
                <a:cs typeface="Baskerville"/>
              </a:rPr>
              <a:t> - </a:t>
            </a:r>
            <a:r>
              <a:rPr lang="en-US" dirty="0" err="1">
                <a:latin typeface="Baskerville"/>
                <a:cs typeface="Baskerville"/>
              </a:rPr>
              <a:t>Hacemos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predicciones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específicas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sobre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una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regla</a:t>
            </a:r>
            <a:r>
              <a:rPr lang="en-US" dirty="0">
                <a:latin typeface="Baskerville"/>
                <a:cs typeface="Baskerville"/>
              </a:rPr>
              <a:t> general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r>
              <a:rPr lang="en-US" dirty="0" err="1">
                <a:latin typeface="Baskerville"/>
                <a:cs typeface="Baskerville"/>
              </a:rPr>
              <a:t>Razonamiento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abductivo</a:t>
            </a:r>
            <a:r>
              <a:rPr lang="en-US" dirty="0">
                <a:latin typeface="Baskerville"/>
                <a:cs typeface="Baskerville"/>
              </a:rPr>
              <a:t> - </a:t>
            </a:r>
            <a:r>
              <a:rPr lang="en-US" dirty="0" err="1">
                <a:latin typeface="Baskerville"/>
                <a:cs typeface="Baskerville"/>
              </a:rPr>
              <a:t>Utilizamos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observaciones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para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generar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una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hipótesis</a:t>
            </a:r>
            <a:r>
              <a:rPr lang="en-US" dirty="0">
                <a:latin typeface="Baskerville"/>
                <a:cs typeface="Baskerville"/>
              </a:rPr>
              <a:t> en un </a:t>
            </a:r>
            <a:r>
              <a:rPr lang="en-US" dirty="0" err="1">
                <a:latin typeface="Baskerville"/>
                <a:cs typeface="Baskerville"/>
              </a:rPr>
              <a:t>intento</a:t>
            </a:r>
            <a:r>
              <a:rPr lang="en-US" dirty="0">
                <a:latin typeface="Baskerville"/>
                <a:cs typeface="Baskerville"/>
              </a:rPr>
              <a:t> de </a:t>
            </a:r>
            <a:r>
              <a:rPr lang="en-US" dirty="0" err="1">
                <a:latin typeface="Baskerville"/>
                <a:cs typeface="Baskerville"/>
              </a:rPr>
              <a:t>explicar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estas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observaciones</a:t>
            </a:r>
            <a:r>
              <a:rPr lang="en-US" dirty="0">
                <a:latin typeface="Baskerville"/>
                <a:cs typeface="Baskerville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7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SURed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955</Words>
  <Application>Microsoft Macintosh PowerPoint</Application>
  <PresentationFormat>On-screen Show (4:3)</PresentationFormat>
  <Paragraphs>133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ISURedWhite</vt:lpstr>
      <vt:lpstr>Equation</vt:lpstr>
      <vt:lpstr>PowerPoint Presentation</vt:lpstr>
      <vt:lpstr>Motivación y compromiso en Matemáticas e Investigación Científica</vt:lpstr>
      <vt:lpstr>¿Qué es la investigación?</vt:lpstr>
      <vt:lpstr>¿Por qué utilizar Investigación Científica en la Enseñanza?</vt:lpstr>
      <vt:lpstr>Pensando en Ciencia y Matemáticas</vt:lpstr>
      <vt:lpstr>Habilidades de Pensamiento Crítico</vt:lpstr>
      <vt:lpstr>Razonamiento Cientifico</vt:lpstr>
      <vt:lpstr>Conocimiento vs. Fe</vt:lpstr>
      <vt:lpstr>Beneficios de Matemáticas y Ciencias</vt:lpstr>
      <vt:lpstr>Compromiso con el Pensamiento</vt:lpstr>
      <vt:lpstr>Interesando a Alumnos: LoI</vt:lpstr>
      <vt:lpstr>Habilidades de Razonamiento Cientifico</vt:lpstr>
      <vt:lpstr>Ciencia Habilidades Razonamiento</vt:lpstr>
      <vt:lpstr>Ciencia Habilidades Razonamiento</vt:lpstr>
      <vt:lpstr>Aprendizaje Activo</vt:lpstr>
      <vt:lpstr>La Motivación en Matemáticas</vt:lpstr>
      <vt:lpstr>La Motivación en Ciencia</vt:lpstr>
      <vt:lpstr>Resistencia a la Investigación</vt:lpstr>
      <vt:lpstr>Teaching High School Physics</vt:lpstr>
    </vt:vector>
  </TitlesOfParts>
  <Company>Illinois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Macin</dc:creator>
  <cp:lastModifiedBy>Carl J. Wenning</cp:lastModifiedBy>
  <cp:revision>32</cp:revision>
  <dcterms:created xsi:type="dcterms:W3CDTF">2010-07-21T14:59:14Z</dcterms:created>
  <dcterms:modified xsi:type="dcterms:W3CDTF">2015-07-08T22:58:31Z</dcterms:modified>
</cp:coreProperties>
</file>